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obo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8" roundtripDataSignature="AMtx7mj53akZnY51rqWej16aiPu2MKd6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italic.fntdata"/><Relationship Id="rId25" Type="http://schemas.openxmlformats.org/officeDocument/2006/relationships/font" Target="fonts/Roboto-bold.fntdata"/><Relationship Id="rId28" Type="http://customschemas.google.com/relationships/presentationmetadata" Target="metadata"/><Relationship Id="rId27"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 name="Google Shape;29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2" name="Google Shape;31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 name="Google Shape;7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2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7" name="Google Shape;47;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6" name="Google Shape;16;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 name="Shape 17"/>
        <p:cNvGrpSpPr/>
        <p:nvPr/>
      </p:nvGrpSpPr>
      <p:grpSpPr>
        <a:xfrm>
          <a:off x="0" y="0"/>
          <a:ext cx="0" cy="0"/>
          <a:chOff x="0" y="0"/>
          <a:chExt cx="0" cy="0"/>
        </a:xfrm>
      </p:grpSpPr>
      <p:sp>
        <p:nvSpPr>
          <p:cNvPr id="18" name="Google Shape;18;p2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9" name="Google Shape;19;p2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20" name="Google Shape;20;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2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2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7" name="Google Shape;27;p2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 name="Google Shape;28;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2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2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5" name="Google Shape;35;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2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8" name="Google Shape;38;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2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2" name="Google Shape;42;p2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2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4" name="Google Shape;44;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22.png"/><Relationship Id="rId5"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5.png"/><Relationship Id="rId4" Type="http://schemas.openxmlformats.org/officeDocument/2006/relationships/image" Target="../media/image39.png"/><Relationship Id="rId5"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ww.youtube.com/watch?v=0tTRA3emrr4" TargetMode="External"/><Relationship Id="rId4" Type="http://schemas.openxmlformats.org/officeDocument/2006/relationships/hyperlink" Target="https://www.youtube.com/watch?v=Xjl1M0Fpmdo" TargetMode="External"/><Relationship Id="rId5" Type="http://schemas.openxmlformats.org/officeDocument/2006/relationships/hyperlink" Target="https://www.youtube.com/watch?v=B22nIUhXo4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jpg"/><Relationship Id="rId4" Type="http://schemas.openxmlformats.org/officeDocument/2006/relationships/image" Target="../media/image28.png"/><Relationship Id="rId5" Type="http://schemas.openxmlformats.org/officeDocument/2006/relationships/image" Target="../media/image33.png"/><Relationship Id="rId6" Type="http://schemas.openxmlformats.org/officeDocument/2006/relationships/image" Target="../media/image36.png"/><Relationship Id="rId7" Type="http://schemas.openxmlformats.org/officeDocument/2006/relationships/image" Target="../media/image24.jpg"/><Relationship Id="rId8"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jpg"/><Relationship Id="rId4" Type="http://schemas.openxmlformats.org/officeDocument/2006/relationships/image" Target="../media/image21.jpg"/><Relationship Id="rId5" Type="http://schemas.openxmlformats.org/officeDocument/2006/relationships/image" Target="../media/image34.png"/><Relationship Id="rId6" Type="http://schemas.openxmlformats.org/officeDocument/2006/relationships/image" Target="../media/image31.png"/><Relationship Id="rId7" Type="http://schemas.openxmlformats.org/officeDocument/2006/relationships/image" Target="../media/image48.png"/><Relationship Id="rId8"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0.jpg"/><Relationship Id="rId4" Type="http://schemas.openxmlformats.org/officeDocument/2006/relationships/image" Target="../media/image44.png"/><Relationship Id="rId5" Type="http://schemas.openxmlformats.org/officeDocument/2006/relationships/image" Target="../media/image42.jpg"/><Relationship Id="rId6" Type="http://schemas.openxmlformats.org/officeDocument/2006/relationships/image" Target="../media/image52.png"/><Relationship Id="rId7" Type="http://schemas.openxmlformats.org/officeDocument/2006/relationships/image" Target="../media/image35.png"/><Relationship Id="rId8" Type="http://schemas.openxmlformats.org/officeDocument/2006/relationships/image" Target="../media/image5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2.jpg"/><Relationship Id="rId4" Type="http://schemas.openxmlformats.org/officeDocument/2006/relationships/image" Target="../media/image43.png"/><Relationship Id="rId5" Type="http://schemas.openxmlformats.org/officeDocument/2006/relationships/image" Target="../media/image41.jpg"/><Relationship Id="rId6" Type="http://schemas.openxmlformats.org/officeDocument/2006/relationships/image" Target="../media/image56.png"/><Relationship Id="rId7" Type="http://schemas.openxmlformats.org/officeDocument/2006/relationships/image" Target="../media/image50.png"/><Relationship Id="rId8" Type="http://schemas.openxmlformats.org/officeDocument/2006/relationships/image" Target="../media/image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6.png"/><Relationship Id="rId4" Type="http://schemas.openxmlformats.org/officeDocument/2006/relationships/image" Target="../media/image54.png"/><Relationship Id="rId5" Type="http://schemas.openxmlformats.org/officeDocument/2006/relationships/image" Target="../media/image45.png"/><Relationship Id="rId6" Type="http://schemas.openxmlformats.org/officeDocument/2006/relationships/image" Target="../media/image47.png"/><Relationship Id="rId7" Type="http://schemas.openxmlformats.org/officeDocument/2006/relationships/image" Target="../media/image51.png"/><Relationship Id="rId8"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g"/><Relationship Id="rId4"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2.jpg"/><Relationship Id="rId5" Type="http://schemas.openxmlformats.org/officeDocument/2006/relationships/image" Target="../media/image20.png"/><Relationship Id="rId6"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12.jpg"/><Relationship Id="rId10" Type="http://schemas.openxmlformats.org/officeDocument/2006/relationships/image" Target="../media/image23.png"/><Relationship Id="rId9" Type="http://schemas.openxmlformats.org/officeDocument/2006/relationships/image" Target="../media/image16.jpg"/><Relationship Id="rId5" Type="http://schemas.openxmlformats.org/officeDocument/2006/relationships/image" Target="../media/image18.jpg"/><Relationship Id="rId6" Type="http://schemas.openxmlformats.org/officeDocument/2006/relationships/image" Target="../media/image11.jpg"/><Relationship Id="rId7" Type="http://schemas.openxmlformats.org/officeDocument/2006/relationships/image" Target="../media/image14.jpg"/><Relationship Id="rId8"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311605" y="1130675"/>
            <a:ext cx="3873000" cy="2052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en-GB" sz="3800"/>
              <a:t>Methodology of AI Falcon</a:t>
            </a:r>
            <a:endParaRPr sz="3800"/>
          </a:p>
        </p:txBody>
      </p:sp>
      <p:sp>
        <p:nvSpPr>
          <p:cNvPr id="55" name="Google Shape;55;p1"/>
          <p:cNvSpPr txBox="1"/>
          <p:nvPr>
            <p:ph idx="1" type="subTitle"/>
          </p:nvPr>
        </p:nvSpPr>
        <p:spPr>
          <a:xfrm>
            <a:off x="311600" y="3220225"/>
            <a:ext cx="3873000" cy="792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Apr. 19, 2022</a:t>
            </a:r>
            <a:endParaRPr/>
          </a:p>
        </p:txBody>
      </p:sp>
      <p:sp>
        <p:nvSpPr>
          <p:cNvPr id="56" name="Google Shape;56;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pic>
        <p:nvPicPr>
          <p:cNvPr id="57" name="Google Shape;57;p1"/>
          <p:cNvPicPr preferRelativeResize="0"/>
          <p:nvPr/>
        </p:nvPicPr>
        <p:blipFill rotWithShape="1">
          <a:blip r:embed="rId3">
            <a:alphaModFix/>
          </a:blip>
          <a:srcRect b="0" l="0" r="0" t="0"/>
          <a:stretch/>
        </p:blipFill>
        <p:spPr>
          <a:xfrm>
            <a:off x="4496250" y="-2287"/>
            <a:ext cx="3180772" cy="5148072"/>
          </a:xfrm>
          <a:prstGeom prst="rect">
            <a:avLst/>
          </a:prstGeom>
          <a:noFill/>
          <a:ln>
            <a:noFill/>
          </a:ln>
        </p:spPr>
      </p:pic>
      <p:pic>
        <p:nvPicPr>
          <p:cNvPr id="58" name="Google Shape;58;p1"/>
          <p:cNvPicPr preferRelativeResize="0"/>
          <p:nvPr/>
        </p:nvPicPr>
        <p:blipFill rotWithShape="1">
          <a:blip r:embed="rId4">
            <a:alphaModFix/>
          </a:blip>
          <a:srcRect b="0" l="0" r="0" t="0"/>
          <a:stretch/>
        </p:blipFill>
        <p:spPr>
          <a:xfrm>
            <a:off x="4862010" y="637792"/>
            <a:ext cx="2478024" cy="397472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Style Transfer</a:t>
            </a:r>
            <a:endParaRPr/>
          </a:p>
        </p:txBody>
      </p:sp>
      <p:sp>
        <p:nvSpPr>
          <p:cNvPr id="206" name="Google Shape;206;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sz="1000">
                <a:latin typeface="Arial"/>
                <a:ea typeface="Arial"/>
                <a:cs typeface="Arial"/>
                <a:sym typeface="Arial"/>
              </a:rPr>
              <a:t>‹#›</a:t>
            </a:fld>
            <a:endParaRPr sz="1000">
              <a:latin typeface="Arial"/>
              <a:ea typeface="Arial"/>
              <a:cs typeface="Arial"/>
              <a:sym typeface="Arial"/>
            </a:endParaRPr>
          </a:p>
        </p:txBody>
      </p:sp>
      <p:sp>
        <p:nvSpPr>
          <p:cNvPr id="207" name="Google Shape;207;p10"/>
          <p:cNvSpPr txBox="1"/>
          <p:nvPr/>
        </p:nvSpPr>
        <p:spPr>
          <a:xfrm>
            <a:off x="388325" y="2859100"/>
            <a:ext cx="2443800" cy="169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2.1 Apply style transfer to the whole image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Content weight: 3000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Style weight: 0.01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Variation weight: 10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Epoch: 20</a:t>
            </a:r>
            <a:endParaRPr b="0" i="0" sz="1400" u="none" cap="none" strike="noStrike">
              <a:solidFill>
                <a:srgbClr val="000000"/>
              </a:solidFill>
              <a:latin typeface="Arial"/>
              <a:ea typeface="Arial"/>
              <a:cs typeface="Arial"/>
              <a:sym typeface="Arial"/>
            </a:endParaRPr>
          </a:p>
        </p:txBody>
      </p:sp>
      <p:sp>
        <p:nvSpPr>
          <p:cNvPr id="208" name="Google Shape;208;p10"/>
          <p:cNvSpPr txBox="1"/>
          <p:nvPr/>
        </p:nvSpPr>
        <p:spPr>
          <a:xfrm>
            <a:off x="3350100" y="2859100"/>
            <a:ext cx="2443800" cy="169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2.2 (Optional) Apply style transfer to part of the image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1400" u="none" cap="none" strike="noStrike">
                <a:solidFill>
                  <a:schemeClr val="dk1"/>
                </a:solidFill>
                <a:latin typeface="Arial"/>
                <a:ea typeface="Arial"/>
                <a:cs typeface="Arial"/>
                <a:sym typeface="Arial"/>
              </a:rPr>
              <a:t>Content weight: 1000</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1400" u="none" cap="none" strike="noStrike">
                <a:solidFill>
                  <a:schemeClr val="dk1"/>
                </a:solidFill>
                <a:latin typeface="Arial"/>
                <a:ea typeface="Arial"/>
                <a:cs typeface="Arial"/>
                <a:sym typeface="Arial"/>
              </a:rPr>
              <a:t>Style weight: 0.009</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1400" u="none" cap="none" strike="noStrike">
                <a:solidFill>
                  <a:schemeClr val="dk1"/>
                </a:solidFill>
                <a:latin typeface="Arial"/>
                <a:ea typeface="Arial"/>
                <a:cs typeface="Arial"/>
                <a:sym typeface="Arial"/>
              </a:rPr>
              <a:t>Variation weight: 10</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1400" u="none" cap="none" strike="noStrike">
                <a:solidFill>
                  <a:schemeClr val="dk1"/>
                </a:solidFill>
                <a:latin typeface="Arial"/>
                <a:ea typeface="Arial"/>
                <a:cs typeface="Arial"/>
                <a:sym typeface="Arial"/>
              </a:rPr>
              <a:t>Epoch: 20</a:t>
            </a:r>
            <a:endParaRPr b="0" i="0" sz="1400" u="none" cap="none" strike="noStrike">
              <a:solidFill>
                <a:srgbClr val="000000"/>
              </a:solidFill>
              <a:latin typeface="Arial"/>
              <a:ea typeface="Arial"/>
              <a:cs typeface="Arial"/>
              <a:sym typeface="Arial"/>
            </a:endParaRPr>
          </a:p>
        </p:txBody>
      </p:sp>
      <p:sp>
        <p:nvSpPr>
          <p:cNvPr id="209" name="Google Shape;209;p10"/>
          <p:cNvSpPr txBox="1"/>
          <p:nvPr/>
        </p:nvSpPr>
        <p:spPr>
          <a:xfrm>
            <a:off x="6072425" y="2859100"/>
            <a:ext cx="24438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2.3 (Optional) Combine multiple stylized images</a:t>
            </a:r>
            <a:endParaRPr b="0" i="0" sz="1400" u="none" cap="none" strike="noStrike">
              <a:solidFill>
                <a:srgbClr val="000000"/>
              </a:solidFill>
              <a:latin typeface="Arial"/>
              <a:ea typeface="Arial"/>
              <a:cs typeface="Arial"/>
              <a:sym typeface="Arial"/>
            </a:endParaRPr>
          </a:p>
        </p:txBody>
      </p:sp>
      <p:pic>
        <p:nvPicPr>
          <p:cNvPr id="210" name="Google Shape;210;p10"/>
          <p:cNvPicPr preferRelativeResize="0"/>
          <p:nvPr/>
        </p:nvPicPr>
        <p:blipFill rotWithShape="1">
          <a:blip r:embed="rId3">
            <a:alphaModFix/>
          </a:blip>
          <a:srcRect b="0" l="0" r="0" t="0"/>
          <a:stretch/>
        </p:blipFill>
        <p:spPr>
          <a:xfrm>
            <a:off x="3174800" y="1615000"/>
            <a:ext cx="2794401" cy="1199275"/>
          </a:xfrm>
          <a:prstGeom prst="rect">
            <a:avLst/>
          </a:prstGeom>
          <a:noFill/>
          <a:ln>
            <a:noFill/>
          </a:ln>
        </p:spPr>
      </p:pic>
      <p:pic>
        <p:nvPicPr>
          <p:cNvPr id="211" name="Google Shape;211;p10"/>
          <p:cNvPicPr preferRelativeResize="0"/>
          <p:nvPr/>
        </p:nvPicPr>
        <p:blipFill rotWithShape="1">
          <a:blip r:embed="rId4">
            <a:alphaModFix/>
          </a:blip>
          <a:srcRect b="0" l="0" r="0" t="0"/>
          <a:stretch/>
        </p:blipFill>
        <p:spPr>
          <a:xfrm>
            <a:off x="333551" y="1347213"/>
            <a:ext cx="2553351" cy="1453275"/>
          </a:xfrm>
          <a:prstGeom prst="rect">
            <a:avLst/>
          </a:prstGeom>
          <a:noFill/>
          <a:ln>
            <a:noFill/>
          </a:ln>
        </p:spPr>
      </p:pic>
      <p:pic>
        <p:nvPicPr>
          <p:cNvPr id="212" name="Google Shape;212;p10"/>
          <p:cNvPicPr preferRelativeResize="0"/>
          <p:nvPr/>
        </p:nvPicPr>
        <p:blipFill rotWithShape="1">
          <a:blip r:embed="rId5">
            <a:alphaModFix/>
          </a:blip>
          <a:srcRect b="0" l="0" r="0" t="0"/>
          <a:stretch/>
        </p:blipFill>
        <p:spPr>
          <a:xfrm>
            <a:off x="6072425" y="1361007"/>
            <a:ext cx="2553351" cy="145326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Result Post-processing</a:t>
            </a:r>
            <a:endParaRPr/>
          </a:p>
        </p:txBody>
      </p:sp>
      <p:sp>
        <p:nvSpPr>
          <p:cNvPr id="218" name="Google Shape;218;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sz="1000">
                <a:latin typeface="Arial"/>
                <a:ea typeface="Arial"/>
                <a:cs typeface="Arial"/>
                <a:sym typeface="Arial"/>
              </a:rPr>
              <a:t>‹#›</a:t>
            </a:fld>
            <a:endParaRPr sz="1000">
              <a:latin typeface="Arial"/>
              <a:ea typeface="Arial"/>
              <a:cs typeface="Arial"/>
              <a:sym typeface="Arial"/>
            </a:endParaRPr>
          </a:p>
        </p:txBody>
      </p:sp>
      <p:sp>
        <p:nvSpPr>
          <p:cNvPr id="219" name="Google Shape;219;p11"/>
          <p:cNvSpPr txBox="1"/>
          <p:nvPr/>
        </p:nvSpPr>
        <p:spPr>
          <a:xfrm>
            <a:off x="311700" y="4058025"/>
            <a:ext cx="2443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3. Scale the image up to 2k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Resolution: 1504 x 2400</a:t>
            </a:r>
            <a:endParaRPr b="0" i="0" sz="1400" u="none" cap="none" strike="noStrike">
              <a:solidFill>
                <a:srgbClr val="000000"/>
              </a:solidFill>
              <a:latin typeface="Arial"/>
              <a:ea typeface="Arial"/>
              <a:cs typeface="Arial"/>
              <a:sym typeface="Arial"/>
            </a:endParaRPr>
          </a:p>
        </p:txBody>
      </p:sp>
      <p:sp>
        <p:nvSpPr>
          <p:cNvPr id="220" name="Google Shape;220;p11"/>
          <p:cNvSpPr txBox="1"/>
          <p:nvPr/>
        </p:nvSpPr>
        <p:spPr>
          <a:xfrm>
            <a:off x="3176300" y="4058025"/>
            <a:ext cx="24438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4. Apply noise removal</a:t>
            </a:r>
            <a:endParaRPr b="0" i="0" sz="1400" u="none" cap="none" strike="noStrike">
              <a:solidFill>
                <a:srgbClr val="000000"/>
              </a:solidFill>
              <a:latin typeface="Arial"/>
              <a:ea typeface="Arial"/>
              <a:cs typeface="Arial"/>
              <a:sym typeface="Arial"/>
            </a:endParaRPr>
          </a:p>
        </p:txBody>
      </p:sp>
      <p:sp>
        <p:nvSpPr>
          <p:cNvPr id="221" name="Google Shape;221;p11"/>
          <p:cNvSpPr txBox="1"/>
          <p:nvPr/>
        </p:nvSpPr>
        <p:spPr>
          <a:xfrm>
            <a:off x="6028650" y="4058025"/>
            <a:ext cx="2443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5. Scale the image up to 8k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1400" u="none" cap="none" strike="noStrike">
                <a:solidFill>
                  <a:schemeClr val="dk1"/>
                </a:solidFill>
                <a:latin typeface="Arial"/>
                <a:ea typeface="Arial"/>
                <a:cs typeface="Arial"/>
                <a:sym typeface="Arial"/>
              </a:rPr>
              <a:t>Resolution: 6016 x 9600</a:t>
            </a:r>
            <a:endParaRPr b="0" i="0" sz="1400" u="none" cap="none" strike="noStrike">
              <a:solidFill>
                <a:srgbClr val="000000"/>
              </a:solidFill>
              <a:latin typeface="Arial"/>
              <a:ea typeface="Arial"/>
              <a:cs typeface="Arial"/>
              <a:sym typeface="Arial"/>
            </a:endParaRPr>
          </a:p>
        </p:txBody>
      </p:sp>
      <p:pic>
        <p:nvPicPr>
          <p:cNvPr id="222" name="Google Shape;222;p11"/>
          <p:cNvPicPr preferRelativeResize="0"/>
          <p:nvPr/>
        </p:nvPicPr>
        <p:blipFill rotWithShape="1">
          <a:blip r:embed="rId3">
            <a:alphaModFix/>
          </a:blip>
          <a:srcRect b="0" l="0" r="0" t="0"/>
          <a:stretch/>
        </p:blipFill>
        <p:spPr>
          <a:xfrm>
            <a:off x="692652" y="1306675"/>
            <a:ext cx="1681903" cy="2683899"/>
          </a:xfrm>
          <a:prstGeom prst="rect">
            <a:avLst/>
          </a:prstGeom>
          <a:noFill/>
          <a:ln>
            <a:noFill/>
          </a:ln>
        </p:spPr>
      </p:pic>
      <p:pic>
        <p:nvPicPr>
          <p:cNvPr id="223" name="Google Shape;223;p11"/>
          <p:cNvPicPr preferRelativeResize="0"/>
          <p:nvPr/>
        </p:nvPicPr>
        <p:blipFill rotWithShape="1">
          <a:blip r:embed="rId4">
            <a:alphaModFix/>
          </a:blip>
          <a:srcRect b="0" l="0" r="0" t="0"/>
          <a:stretch/>
        </p:blipFill>
        <p:spPr>
          <a:xfrm>
            <a:off x="3663333" y="1239225"/>
            <a:ext cx="1765876" cy="2818801"/>
          </a:xfrm>
          <a:prstGeom prst="rect">
            <a:avLst/>
          </a:prstGeom>
          <a:noFill/>
          <a:ln>
            <a:noFill/>
          </a:ln>
        </p:spPr>
      </p:pic>
      <p:pic>
        <p:nvPicPr>
          <p:cNvPr id="224" name="Google Shape;224;p11"/>
          <p:cNvPicPr preferRelativeResize="0"/>
          <p:nvPr/>
        </p:nvPicPr>
        <p:blipFill rotWithShape="1">
          <a:blip r:embed="rId5">
            <a:alphaModFix/>
          </a:blip>
          <a:srcRect b="0" l="0" r="0" t="0"/>
          <a:stretch/>
        </p:blipFill>
        <p:spPr>
          <a:xfrm>
            <a:off x="6367614" y="1239220"/>
            <a:ext cx="1765876" cy="28188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Recommended videos about style transfer</a:t>
            </a:r>
            <a:endParaRPr/>
          </a:p>
        </p:txBody>
      </p:sp>
      <p:sp>
        <p:nvSpPr>
          <p:cNvPr id="230" name="Google Shape;230;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AutoNum type="arabicPeriod"/>
            </a:pPr>
            <a:r>
              <a:rPr lang="en-GB">
                <a:solidFill>
                  <a:schemeClr val="dk1"/>
                </a:solidFill>
                <a:highlight>
                  <a:srgbClr val="F9F9F9"/>
                </a:highlight>
                <a:latin typeface="Roboto"/>
                <a:ea typeface="Roboto"/>
                <a:cs typeface="Roboto"/>
                <a:sym typeface="Roboto"/>
              </a:rPr>
              <a:t>Explained - Neural Style Transfer Research Paper (Network)</a:t>
            </a:r>
            <a:endParaRPr>
              <a:solidFill>
                <a:schemeClr val="dk1"/>
              </a:solidFill>
              <a:highlight>
                <a:srgbClr val="F9F9F9"/>
              </a:highlight>
              <a:latin typeface="Roboto"/>
              <a:ea typeface="Roboto"/>
              <a:cs typeface="Roboto"/>
              <a:sym typeface="Roboto"/>
            </a:endParaRPr>
          </a:p>
          <a:p>
            <a:pPr indent="0" lvl="0" marL="457200" rtl="0" algn="l">
              <a:lnSpc>
                <a:spcPct val="115000"/>
              </a:lnSpc>
              <a:spcBef>
                <a:spcPts val="0"/>
              </a:spcBef>
              <a:spcAft>
                <a:spcPts val="0"/>
              </a:spcAft>
              <a:buSzPts val="1800"/>
              <a:buNone/>
            </a:pPr>
            <a:r>
              <a:rPr lang="en-GB" u="sng">
                <a:solidFill>
                  <a:schemeClr val="hlink"/>
                </a:solidFill>
                <a:hlinkClick r:id="rId3"/>
              </a:rPr>
              <a:t>https://www.youtube.com/watch?v=0tTRA3emrr4</a:t>
            </a:r>
            <a:endParaRPr/>
          </a:p>
          <a:p>
            <a:pPr indent="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AutoNum type="arabicPeriod"/>
            </a:pPr>
            <a:r>
              <a:rPr lang="en-GB">
                <a:solidFill>
                  <a:schemeClr val="dk1"/>
                </a:solidFill>
                <a:highlight>
                  <a:srgbClr val="F9F9F9"/>
                </a:highlight>
                <a:latin typeface="Roboto"/>
                <a:ea typeface="Roboto"/>
                <a:cs typeface="Roboto"/>
                <a:sym typeface="Roboto"/>
              </a:rPr>
              <a:t>Neural Style Transfer Revisited - Machine Learning Art</a:t>
            </a:r>
            <a:endParaRPr>
              <a:solidFill>
                <a:schemeClr val="dk1"/>
              </a:solidFill>
              <a:highlight>
                <a:srgbClr val="F9F9F9"/>
              </a:highlight>
              <a:latin typeface="Roboto"/>
              <a:ea typeface="Roboto"/>
              <a:cs typeface="Roboto"/>
              <a:sym typeface="Roboto"/>
            </a:endParaRPr>
          </a:p>
          <a:p>
            <a:pPr indent="0" lvl="0" marL="457200" rtl="0" algn="l">
              <a:lnSpc>
                <a:spcPct val="115000"/>
              </a:lnSpc>
              <a:spcBef>
                <a:spcPts val="0"/>
              </a:spcBef>
              <a:spcAft>
                <a:spcPts val="0"/>
              </a:spcAft>
              <a:buSzPts val="1800"/>
              <a:buNone/>
            </a:pPr>
            <a:r>
              <a:rPr lang="en-GB" u="sng">
                <a:solidFill>
                  <a:schemeClr val="hlink"/>
                </a:solidFill>
                <a:hlinkClick r:id="rId4"/>
              </a:rPr>
              <a:t>https://www.youtube.com/watch?v=Xjl1M0Fpmdo</a:t>
            </a:r>
            <a:endParaRPr/>
          </a:p>
          <a:p>
            <a:pPr indent="-342900" lvl="0" marL="457200" rtl="0" algn="l">
              <a:lnSpc>
                <a:spcPct val="115000"/>
              </a:lnSpc>
              <a:spcBef>
                <a:spcPts val="1600"/>
              </a:spcBef>
              <a:spcAft>
                <a:spcPts val="0"/>
              </a:spcAft>
              <a:buSzPts val="1800"/>
              <a:buAutoNum type="arabicPeriod"/>
            </a:pPr>
            <a:r>
              <a:rPr lang="en-GB">
                <a:solidFill>
                  <a:schemeClr val="dk1"/>
                </a:solidFill>
                <a:highlight>
                  <a:srgbClr val="F9F9F9"/>
                </a:highlight>
                <a:latin typeface="Roboto"/>
                <a:ea typeface="Roboto"/>
                <a:cs typeface="Roboto"/>
                <a:sym typeface="Roboto"/>
              </a:rPr>
              <a:t>Basic Theory | Neural Style Transfer #2 (Introduction to Neural Style Transfer)</a:t>
            </a:r>
            <a:endParaRPr sz="1300">
              <a:solidFill>
                <a:schemeClr val="dk1"/>
              </a:solidFill>
              <a:highlight>
                <a:srgbClr val="F9F9F9"/>
              </a:highlight>
              <a:latin typeface="Roboto"/>
              <a:ea typeface="Roboto"/>
              <a:cs typeface="Roboto"/>
              <a:sym typeface="Roboto"/>
            </a:endParaRPr>
          </a:p>
          <a:p>
            <a:pPr indent="0" lvl="0" marL="457200" rtl="0" algn="l">
              <a:lnSpc>
                <a:spcPct val="115000"/>
              </a:lnSpc>
              <a:spcBef>
                <a:spcPts val="0"/>
              </a:spcBef>
              <a:spcAft>
                <a:spcPts val="0"/>
              </a:spcAft>
              <a:buSzPts val="1800"/>
              <a:buNone/>
            </a:pPr>
            <a:r>
              <a:rPr lang="en-GB" u="sng">
                <a:solidFill>
                  <a:schemeClr val="hlink"/>
                </a:solidFill>
                <a:hlinkClick r:id="rId5"/>
              </a:rPr>
              <a:t>https://www.youtube.com/watch?v=B22nIUhXo4E</a:t>
            </a:r>
            <a:endParaRPr/>
          </a:p>
          <a:p>
            <a:pPr indent="0" lvl="0" marL="457200" rtl="0" algn="l">
              <a:lnSpc>
                <a:spcPct val="115000"/>
              </a:lnSpc>
              <a:spcBef>
                <a:spcPts val="1600"/>
              </a:spcBef>
              <a:spcAft>
                <a:spcPts val="0"/>
              </a:spcAft>
              <a:buSzPts val="1800"/>
              <a:buNone/>
            </a:pPr>
            <a:r>
              <a:t/>
            </a:r>
            <a:endParaRPr/>
          </a:p>
          <a:p>
            <a:pPr indent="0" lvl="0" marL="45720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1600"/>
              </a:spcAft>
              <a:buSzPts val="1800"/>
              <a:buNone/>
            </a:pPr>
            <a:r>
              <a:t/>
            </a:r>
            <a:endParaRPr/>
          </a:p>
        </p:txBody>
      </p:sp>
      <p:sp>
        <p:nvSpPr>
          <p:cNvPr id="231" name="Google Shape;231;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3"/>
          <p:cNvSpPr txBox="1"/>
          <p:nvPr>
            <p:ph type="title"/>
          </p:nvPr>
        </p:nvSpPr>
        <p:spPr>
          <a:xfrm>
            <a:off x="1388550" y="2033550"/>
            <a:ext cx="6366900" cy="10764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12000"/>
              <a:buNone/>
            </a:pPr>
            <a:r>
              <a:rPr lang="en-GB" sz="5600"/>
              <a:t>The End</a:t>
            </a:r>
            <a:endParaRPr sz="5600"/>
          </a:p>
        </p:txBody>
      </p:sp>
      <p:sp>
        <p:nvSpPr>
          <p:cNvPr id="237" name="Google Shape;237;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243" name="Google Shape;243;p14"/>
          <p:cNvPicPr preferRelativeResize="0"/>
          <p:nvPr/>
        </p:nvPicPr>
        <p:blipFill rotWithShape="1">
          <a:blip r:embed="rId3">
            <a:alphaModFix/>
          </a:blip>
          <a:srcRect b="0" l="0" r="0" t="0"/>
          <a:stretch/>
        </p:blipFill>
        <p:spPr>
          <a:xfrm>
            <a:off x="0" y="1225196"/>
            <a:ext cx="2296112" cy="1424396"/>
          </a:xfrm>
          <a:prstGeom prst="rect">
            <a:avLst/>
          </a:prstGeom>
          <a:noFill/>
          <a:ln>
            <a:noFill/>
          </a:ln>
        </p:spPr>
      </p:pic>
      <p:pic>
        <p:nvPicPr>
          <p:cNvPr id="244" name="Google Shape;244;p14"/>
          <p:cNvPicPr preferRelativeResize="0"/>
          <p:nvPr/>
        </p:nvPicPr>
        <p:blipFill rotWithShape="1">
          <a:blip r:embed="rId4">
            <a:alphaModFix/>
          </a:blip>
          <a:srcRect b="0" l="0" r="0" t="0"/>
          <a:stretch/>
        </p:blipFill>
        <p:spPr>
          <a:xfrm>
            <a:off x="2296113" y="1225497"/>
            <a:ext cx="2296112" cy="1423896"/>
          </a:xfrm>
          <a:prstGeom prst="rect">
            <a:avLst/>
          </a:prstGeom>
          <a:noFill/>
          <a:ln>
            <a:noFill/>
          </a:ln>
        </p:spPr>
      </p:pic>
      <p:pic>
        <p:nvPicPr>
          <p:cNvPr id="245" name="Google Shape;245;p14"/>
          <p:cNvPicPr preferRelativeResize="0"/>
          <p:nvPr/>
        </p:nvPicPr>
        <p:blipFill rotWithShape="1">
          <a:blip r:embed="rId5">
            <a:alphaModFix/>
          </a:blip>
          <a:srcRect b="0" l="0" r="0" t="0"/>
          <a:stretch/>
        </p:blipFill>
        <p:spPr>
          <a:xfrm>
            <a:off x="4583588" y="1225497"/>
            <a:ext cx="2296123" cy="1423900"/>
          </a:xfrm>
          <a:prstGeom prst="rect">
            <a:avLst/>
          </a:prstGeom>
          <a:noFill/>
          <a:ln>
            <a:noFill/>
          </a:ln>
        </p:spPr>
      </p:pic>
      <p:pic>
        <p:nvPicPr>
          <p:cNvPr id="246" name="Google Shape;246;p14"/>
          <p:cNvPicPr preferRelativeResize="0"/>
          <p:nvPr/>
        </p:nvPicPr>
        <p:blipFill rotWithShape="1">
          <a:blip r:embed="rId6">
            <a:alphaModFix/>
          </a:blip>
          <a:srcRect b="0" l="0" r="0" t="0"/>
          <a:stretch/>
        </p:blipFill>
        <p:spPr>
          <a:xfrm>
            <a:off x="6869100" y="1225200"/>
            <a:ext cx="2296907" cy="1424399"/>
          </a:xfrm>
          <a:prstGeom prst="rect">
            <a:avLst/>
          </a:prstGeom>
          <a:noFill/>
          <a:ln>
            <a:noFill/>
          </a:ln>
        </p:spPr>
      </p:pic>
      <p:sp>
        <p:nvSpPr>
          <p:cNvPr id="247" name="Google Shape;247;p14"/>
          <p:cNvSpPr txBox="1"/>
          <p:nvPr>
            <p:ph type="title"/>
          </p:nvPr>
        </p:nvSpPr>
        <p:spPr>
          <a:xfrm>
            <a:off x="133500" y="428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Appendix - 1</a:t>
            </a:r>
            <a:endParaRPr/>
          </a:p>
        </p:txBody>
      </p:sp>
      <p:pic>
        <p:nvPicPr>
          <p:cNvPr id="248" name="Google Shape;248;p14"/>
          <p:cNvPicPr preferRelativeResize="0"/>
          <p:nvPr/>
        </p:nvPicPr>
        <p:blipFill rotWithShape="1">
          <a:blip r:embed="rId7">
            <a:alphaModFix/>
          </a:blip>
          <a:srcRect b="0" l="0" r="0" t="0"/>
          <a:stretch/>
        </p:blipFill>
        <p:spPr>
          <a:xfrm>
            <a:off x="1540350" y="3271650"/>
            <a:ext cx="2274750" cy="1516500"/>
          </a:xfrm>
          <a:prstGeom prst="rect">
            <a:avLst/>
          </a:prstGeom>
          <a:noFill/>
          <a:ln>
            <a:noFill/>
          </a:ln>
        </p:spPr>
      </p:pic>
      <p:pic>
        <p:nvPicPr>
          <p:cNvPr id="249" name="Google Shape;249;p14"/>
          <p:cNvPicPr preferRelativeResize="0"/>
          <p:nvPr/>
        </p:nvPicPr>
        <p:blipFill rotWithShape="1">
          <a:blip r:embed="rId8">
            <a:alphaModFix/>
          </a:blip>
          <a:srcRect b="0" l="0" r="0" t="0"/>
          <a:stretch/>
        </p:blipFill>
        <p:spPr>
          <a:xfrm>
            <a:off x="4148950" y="3271650"/>
            <a:ext cx="1971618" cy="1516501"/>
          </a:xfrm>
          <a:prstGeom prst="rect">
            <a:avLst/>
          </a:prstGeom>
          <a:noFill/>
          <a:ln>
            <a:noFill/>
          </a:ln>
        </p:spPr>
      </p:pic>
      <p:sp>
        <p:nvSpPr>
          <p:cNvPr id="250" name="Google Shape;250;p14"/>
          <p:cNvSpPr txBox="1"/>
          <p:nvPr/>
        </p:nvSpPr>
        <p:spPr>
          <a:xfrm>
            <a:off x="1547100" y="478905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sp>
        <p:nvSpPr>
          <p:cNvPr id="251" name="Google Shape;251;p14"/>
          <p:cNvSpPr txBox="1"/>
          <p:nvPr/>
        </p:nvSpPr>
        <p:spPr>
          <a:xfrm>
            <a:off x="4148950" y="4789050"/>
            <a:ext cx="19716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Image</a:t>
            </a:r>
            <a:endParaRPr b="0" i="0" sz="1200" u="none" cap="none" strike="noStrike">
              <a:solidFill>
                <a:srgbClr val="000000"/>
              </a:solidFill>
              <a:latin typeface="Arial"/>
              <a:ea typeface="Arial"/>
              <a:cs typeface="Arial"/>
              <a:sym typeface="Arial"/>
            </a:endParaRPr>
          </a:p>
        </p:txBody>
      </p:sp>
      <p:sp>
        <p:nvSpPr>
          <p:cNvPr id="252" name="Google Shape;252;p14"/>
          <p:cNvSpPr txBox="1"/>
          <p:nvPr/>
        </p:nvSpPr>
        <p:spPr>
          <a:xfrm>
            <a:off x="0" y="264960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sp>
        <p:nvSpPr>
          <p:cNvPr id="253" name="Google Shape;253;p14"/>
          <p:cNvSpPr txBox="1"/>
          <p:nvPr/>
        </p:nvSpPr>
        <p:spPr>
          <a:xfrm>
            <a:off x="2297100" y="2649600"/>
            <a:ext cx="2274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125000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0.00008</a:t>
            </a:r>
            <a:endParaRPr b="0" i="0" sz="1200" u="none" cap="none" strike="noStrike">
              <a:solidFill>
                <a:srgbClr val="000000"/>
              </a:solidFill>
              <a:latin typeface="Arial"/>
              <a:ea typeface="Arial"/>
              <a:cs typeface="Arial"/>
              <a:sym typeface="Arial"/>
            </a:endParaRPr>
          </a:p>
        </p:txBody>
      </p:sp>
      <p:sp>
        <p:nvSpPr>
          <p:cNvPr id="254" name="Google Shape;254;p14"/>
          <p:cNvSpPr txBox="1"/>
          <p:nvPr/>
        </p:nvSpPr>
        <p:spPr>
          <a:xfrm>
            <a:off x="4594200" y="2618238"/>
            <a:ext cx="2274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5000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0.002</a:t>
            </a:r>
            <a:endParaRPr b="0" i="0" sz="1200" u="none" cap="none" strike="noStrike">
              <a:solidFill>
                <a:srgbClr val="000000"/>
              </a:solidFill>
              <a:latin typeface="Arial"/>
              <a:ea typeface="Arial"/>
              <a:cs typeface="Arial"/>
              <a:sym typeface="Arial"/>
            </a:endParaRPr>
          </a:p>
        </p:txBody>
      </p:sp>
      <p:sp>
        <p:nvSpPr>
          <p:cNvPr id="255" name="Google Shape;255;p14"/>
          <p:cNvSpPr txBox="1"/>
          <p:nvPr/>
        </p:nvSpPr>
        <p:spPr>
          <a:xfrm>
            <a:off x="6891300" y="2618238"/>
            <a:ext cx="2274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1000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0.01</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261" name="Google Shape;261;p15"/>
          <p:cNvSpPr txBox="1"/>
          <p:nvPr>
            <p:ph type="title"/>
          </p:nvPr>
        </p:nvSpPr>
        <p:spPr>
          <a:xfrm>
            <a:off x="133500" y="428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Appendix - 2</a:t>
            </a:r>
            <a:endParaRPr/>
          </a:p>
        </p:txBody>
      </p:sp>
      <p:pic>
        <p:nvPicPr>
          <p:cNvPr id="262" name="Google Shape;262;p15"/>
          <p:cNvPicPr preferRelativeResize="0"/>
          <p:nvPr/>
        </p:nvPicPr>
        <p:blipFill rotWithShape="1">
          <a:blip r:embed="rId3">
            <a:alphaModFix/>
          </a:blip>
          <a:srcRect b="0" l="0" r="0" t="0"/>
          <a:stretch/>
        </p:blipFill>
        <p:spPr>
          <a:xfrm>
            <a:off x="1540350" y="3271650"/>
            <a:ext cx="2274750" cy="1516500"/>
          </a:xfrm>
          <a:prstGeom prst="rect">
            <a:avLst/>
          </a:prstGeom>
          <a:noFill/>
          <a:ln>
            <a:noFill/>
          </a:ln>
        </p:spPr>
      </p:pic>
      <p:sp>
        <p:nvSpPr>
          <p:cNvPr id="263" name="Google Shape;263;p15"/>
          <p:cNvSpPr txBox="1"/>
          <p:nvPr/>
        </p:nvSpPr>
        <p:spPr>
          <a:xfrm>
            <a:off x="1547100" y="478905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pic>
        <p:nvPicPr>
          <p:cNvPr id="264" name="Google Shape;264;p15"/>
          <p:cNvPicPr preferRelativeResize="0"/>
          <p:nvPr/>
        </p:nvPicPr>
        <p:blipFill rotWithShape="1">
          <a:blip r:embed="rId4">
            <a:alphaModFix/>
          </a:blip>
          <a:srcRect b="0" l="0" r="0" t="0"/>
          <a:stretch/>
        </p:blipFill>
        <p:spPr>
          <a:xfrm>
            <a:off x="0" y="1225196"/>
            <a:ext cx="2296112" cy="1424396"/>
          </a:xfrm>
          <a:prstGeom prst="rect">
            <a:avLst/>
          </a:prstGeom>
          <a:noFill/>
          <a:ln>
            <a:noFill/>
          </a:ln>
        </p:spPr>
      </p:pic>
      <p:sp>
        <p:nvSpPr>
          <p:cNvPr id="265" name="Google Shape;265;p15"/>
          <p:cNvSpPr txBox="1"/>
          <p:nvPr/>
        </p:nvSpPr>
        <p:spPr>
          <a:xfrm>
            <a:off x="4148950" y="4789050"/>
            <a:ext cx="19716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Image</a:t>
            </a:r>
            <a:endParaRPr b="0" i="0" sz="1200" u="none" cap="none" strike="noStrike">
              <a:solidFill>
                <a:srgbClr val="000000"/>
              </a:solidFill>
              <a:latin typeface="Arial"/>
              <a:ea typeface="Arial"/>
              <a:cs typeface="Arial"/>
              <a:sym typeface="Arial"/>
            </a:endParaRPr>
          </a:p>
        </p:txBody>
      </p:sp>
      <p:sp>
        <p:nvSpPr>
          <p:cNvPr id="266" name="Google Shape;266;p15"/>
          <p:cNvSpPr txBox="1"/>
          <p:nvPr/>
        </p:nvSpPr>
        <p:spPr>
          <a:xfrm>
            <a:off x="0" y="264960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sp>
        <p:nvSpPr>
          <p:cNvPr id="267" name="Google Shape;267;p15"/>
          <p:cNvSpPr txBox="1"/>
          <p:nvPr/>
        </p:nvSpPr>
        <p:spPr>
          <a:xfrm>
            <a:off x="2297100" y="2649600"/>
            <a:ext cx="2274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125000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0.00008</a:t>
            </a:r>
            <a:endParaRPr b="0" i="0" sz="1200" u="none" cap="none" strike="noStrike">
              <a:solidFill>
                <a:srgbClr val="000000"/>
              </a:solidFill>
              <a:latin typeface="Arial"/>
              <a:ea typeface="Arial"/>
              <a:cs typeface="Arial"/>
              <a:sym typeface="Arial"/>
            </a:endParaRPr>
          </a:p>
        </p:txBody>
      </p:sp>
      <p:sp>
        <p:nvSpPr>
          <p:cNvPr id="268" name="Google Shape;268;p15"/>
          <p:cNvSpPr txBox="1"/>
          <p:nvPr/>
        </p:nvSpPr>
        <p:spPr>
          <a:xfrm>
            <a:off x="4594200" y="2618238"/>
            <a:ext cx="2274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5000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0.002</a:t>
            </a:r>
            <a:endParaRPr b="0" i="0" sz="1200" u="none" cap="none" strike="noStrike">
              <a:solidFill>
                <a:srgbClr val="000000"/>
              </a:solidFill>
              <a:latin typeface="Arial"/>
              <a:ea typeface="Arial"/>
              <a:cs typeface="Arial"/>
              <a:sym typeface="Arial"/>
            </a:endParaRPr>
          </a:p>
        </p:txBody>
      </p:sp>
      <p:sp>
        <p:nvSpPr>
          <p:cNvPr id="269" name="Google Shape;269;p15"/>
          <p:cNvSpPr txBox="1"/>
          <p:nvPr/>
        </p:nvSpPr>
        <p:spPr>
          <a:xfrm>
            <a:off x="6891300" y="2618238"/>
            <a:ext cx="22749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1000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0.01</a:t>
            </a:r>
            <a:endParaRPr b="0" i="0" sz="1200" u="none" cap="none" strike="noStrike">
              <a:solidFill>
                <a:srgbClr val="000000"/>
              </a:solidFill>
              <a:latin typeface="Arial"/>
              <a:ea typeface="Arial"/>
              <a:cs typeface="Arial"/>
              <a:sym typeface="Arial"/>
            </a:endParaRPr>
          </a:p>
        </p:txBody>
      </p:sp>
      <p:pic>
        <p:nvPicPr>
          <p:cNvPr id="270" name="Google Shape;270;p15"/>
          <p:cNvPicPr preferRelativeResize="0"/>
          <p:nvPr/>
        </p:nvPicPr>
        <p:blipFill rotWithShape="1">
          <a:blip r:embed="rId5">
            <a:alphaModFix/>
          </a:blip>
          <a:srcRect b="0" l="0" r="0" t="0"/>
          <a:stretch/>
        </p:blipFill>
        <p:spPr>
          <a:xfrm>
            <a:off x="3997375" y="3272600"/>
            <a:ext cx="2274750" cy="1514612"/>
          </a:xfrm>
          <a:prstGeom prst="rect">
            <a:avLst/>
          </a:prstGeom>
          <a:noFill/>
          <a:ln>
            <a:noFill/>
          </a:ln>
        </p:spPr>
      </p:pic>
      <p:pic>
        <p:nvPicPr>
          <p:cNvPr id="271" name="Google Shape;271;p15"/>
          <p:cNvPicPr preferRelativeResize="0"/>
          <p:nvPr/>
        </p:nvPicPr>
        <p:blipFill rotWithShape="1">
          <a:blip r:embed="rId6">
            <a:alphaModFix/>
          </a:blip>
          <a:srcRect b="0" l="0" r="0" t="0"/>
          <a:stretch/>
        </p:blipFill>
        <p:spPr>
          <a:xfrm>
            <a:off x="2274900" y="1225200"/>
            <a:ext cx="2274900" cy="1424400"/>
          </a:xfrm>
          <a:prstGeom prst="rect">
            <a:avLst/>
          </a:prstGeom>
          <a:noFill/>
          <a:ln>
            <a:noFill/>
          </a:ln>
        </p:spPr>
      </p:pic>
      <p:pic>
        <p:nvPicPr>
          <p:cNvPr id="272" name="Google Shape;272;p15"/>
          <p:cNvPicPr preferRelativeResize="0"/>
          <p:nvPr/>
        </p:nvPicPr>
        <p:blipFill rotWithShape="1">
          <a:blip r:embed="rId7">
            <a:alphaModFix/>
          </a:blip>
          <a:srcRect b="0" l="0" r="0" t="0"/>
          <a:stretch/>
        </p:blipFill>
        <p:spPr>
          <a:xfrm>
            <a:off x="4549800" y="1225200"/>
            <a:ext cx="2296901" cy="1424400"/>
          </a:xfrm>
          <a:prstGeom prst="rect">
            <a:avLst/>
          </a:prstGeom>
          <a:noFill/>
          <a:ln>
            <a:noFill/>
          </a:ln>
        </p:spPr>
      </p:pic>
      <p:pic>
        <p:nvPicPr>
          <p:cNvPr id="273" name="Google Shape;273;p15"/>
          <p:cNvPicPr preferRelativeResize="0"/>
          <p:nvPr/>
        </p:nvPicPr>
        <p:blipFill rotWithShape="1">
          <a:blip r:embed="rId8">
            <a:alphaModFix/>
          </a:blip>
          <a:srcRect b="0" l="0" r="0" t="0"/>
          <a:stretch/>
        </p:blipFill>
        <p:spPr>
          <a:xfrm>
            <a:off x="6846700" y="1225200"/>
            <a:ext cx="2232100" cy="1424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279" name="Google Shape;279;p16"/>
          <p:cNvSpPr txBox="1"/>
          <p:nvPr>
            <p:ph type="title"/>
          </p:nvPr>
        </p:nvSpPr>
        <p:spPr>
          <a:xfrm>
            <a:off x="133500" y="428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Appendix - 3</a:t>
            </a:r>
            <a:endParaRPr/>
          </a:p>
        </p:txBody>
      </p:sp>
      <p:sp>
        <p:nvSpPr>
          <p:cNvPr id="280" name="Google Shape;280;p16"/>
          <p:cNvSpPr txBox="1"/>
          <p:nvPr/>
        </p:nvSpPr>
        <p:spPr>
          <a:xfrm>
            <a:off x="1547100" y="478905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sp>
        <p:nvSpPr>
          <p:cNvPr id="281" name="Google Shape;281;p16"/>
          <p:cNvSpPr txBox="1"/>
          <p:nvPr/>
        </p:nvSpPr>
        <p:spPr>
          <a:xfrm>
            <a:off x="4148950" y="4789050"/>
            <a:ext cx="19716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Image</a:t>
            </a:r>
            <a:endParaRPr b="0" i="0" sz="1200" u="none" cap="none" strike="noStrike">
              <a:solidFill>
                <a:srgbClr val="000000"/>
              </a:solidFill>
              <a:latin typeface="Arial"/>
              <a:ea typeface="Arial"/>
              <a:cs typeface="Arial"/>
              <a:sym typeface="Arial"/>
            </a:endParaRPr>
          </a:p>
        </p:txBody>
      </p:sp>
      <p:sp>
        <p:nvSpPr>
          <p:cNvPr id="282" name="Google Shape;282;p16"/>
          <p:cNvSpPr txBox="1"/>
          <p:nvPr/>
        </p:nvSpPr>
        <p:spPr>
          <a:xfrm>
            <a:off x="304800" y="264960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sp>
        <p:nvSpPr>
          <p:cNvPr id="283" name="Google Shape;283;p16"/>
          <p:cNvSpPr txBox="1"/>
          <p:nvPr/>
        </p:nvSpPr>
        <p:spPr>
          <a:xfrm>
            <a:off x="2535300" y="2649600"/>
            <a:ext cx="23415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62500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0.00008</a:t>
            </a:r>
            <a:endParaRPr b="0" i="0" sz="1200" u="none" cap="none" strike="noStrike">
              <a:solidFill>
                <a:srgbClr val="000000"/>
              </a:solidFill>
              <a:latin typeface="Arial"/>
              <a:ea typeface="Arial"/>
              <a:cs typeface="Arial"/>
              <a:sym typeface="Arial"/>
            </a:endParaRPr>
          </a:p>
        </p:txBody>
      </p:sp>
      <p:sp>
        <p:nvSpPr>
          <p:cNvPr id="284" name="Google Shape;284;p16"/>
          <p:cNvSpPr txBox="1"/>
          <p:nvPr/>
        </p:nvSpPr>
        <p:spPr>
          <a:xfrm>
            <a:off x="4699050" y="2618250"/>
            <a:ext cx="24747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a:t>
            </a:r>
            <a:r>
              <a:rPr lang="en-GB" sz="1200"/>
              <a:t>2500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a:t>
            </a:r>
            <a:r>
              <a:rPr lang="en-GB" sz="1200">
                <a:solidFill>
                  <a:schemeClr val="dk1"/>
                </a:solidFill>
              </a:rPr>
              <a:t>0.0012</a:t>
            </a:r>
            <a:endParaRPr b="0" i="0" sz="1200" u="none" cap="none" strike="noStrike">
              <a:solidFill>
                <a:srgbClr val="000000"/>
              </a:solidFill>
              <a:latin typeface="Arial"/>
              <a:ea typeface="Arial"/>
              <a:cs typeface="Arial"/>
              <a:sym typeface="Arial"/>
            </a:endParaRPr>
          </a:p>
        </p:txBody>
      </p:sp>
      <p:sp>
        <p:nvSpPr>
          <p:cNvPr id="285" name="Google Shape;285;p16"/>
          <p:cNvSpPr txBox="1"/>
          <p:nvPr/>
        </p:nvSpPr>
        <p:spPr>
          <a:xfrm>
            <a:off x="6862800" y="2618250"/>
            <a:ext cx="2608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a:t>
            </a:r>
            <a:r>
              <a:rPr lang="en-GB" sz="1200"/>
              <a:t>500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a:t>
            </a:r>
            <a:r>
              <a:rPr lang="en-GB" sz="1200">
                <a:solidFill>
                  <a:schemeClr val="dk1"/>
                </a:solidFill>
              </a:rPr>
              <a:t>0.006</a:t>
            </a:r>
            <a:endParaRPr b="0" i="0" sz="1200" u="none" cap="none" strike="noStrike">
              <a:solidFill>
                <a:srgbClr val="000000"/>
              </a:solidFill>
              <a:latin typeface="Arial"/>
              <a:ea typeface="Arial"/>
              <a:cs typeface="Arial"/>
              <a:sym typeface="Arial"/>
            </a:endParaRPr>
          </a:p>
        </p:txBody>
      </p:sp>
      <p:pic>
        <p:nvPicPr>
          <p:cNvPr id="286" name="Google Shape;286;p16"/>
          <p:cNvPicPr preferRelativeResize="0"/>
          <p:nvPr/>
        </p:nvPicPr>
        <p:blipFill rotWithShape="1">
          <a:blip r:embed="rId3">
            <a:alphaModFix/>
          </a:blip>
          <a:srcRect b="0" l="0" r="0" t="0"/>
          <a:stretch/>
        </p:blipFill>
        <p:spPr>
          <a:xfrm>
            <a:off x="1602687" y="3274450"/>
            <a:ext cx="2163730" cy="1514600"/>
          </a:xfrm>
          <a:prstGeom prst="rect">
            <a:avLst/>
          </a:prstGeom>
          <a:noFill/>
          <a:ln>
            <a:noFill/>
          </a:ln>
        </p:spPr>
      </p:pic>
      <p:pic>
        <p:nvPicPr>
          <p:cNvPr id="287" name="Google Shape;287;p16"/>
          <p:cNvPicPr preferRelativeResize="0"/>
          <p:nvPr/>
        </p:nvPicPr>
        <p:blipFill rotWithShape="1">
          <a:blip r:embed="rId4">
            <a:alphaModFix/>
          </a:blip>
          <a:srcRect b="0" l="0" r="0" t="0"/>
          <a:stretch/>
        </p:blipFill>
        <p:spPr>
          <a:xfrm>
            <a:off x="3997375" y="3272600"/>
            <a:ext cx="2274750" cy="1514612"/>
          </a:xfrm>
          <a:prstGeom prst="rect">
            <a:avLst/>
          </a:prstGeom>
          <a:noFill/>
          <a:ln>
            <a:noFill/>
          </a:ln>
        </p:spPr>
      </p:pic>
      <p:pic>
        <p:nvPicPr>
          <p:cNvPr id="288" name="Google Shape;288;p16"/>
          <p:cNvPicPr preferRelativeResize="0"/>
          <p:nvPr/>
        </p:nvPicPr>
        <p:blipFill rotWithShape="1">
          <a:blip r:embed="rId5">
            <a:alphaModFix/>
          </a:blip>
          <a:srcRect b="0" l="0" r="0" t="0"/>
          <a:stretch/>
        </p:blipFill>
        <p:spPr>
          <a:xfrm>
            <a:off x="371562" y="1135000"/>
            <a:ext cx="2163730" cy="1514601"/>
          </a:xfrm>
          <a:prstGeom prst="rect">
            <a:avLst/>
          </a:prstGeom>
          <a:noFill/>
          <a:ln>
            <a:noFill/>
          </a:ln>
        </p:spPr>
      </p:pic>
      <p:pic>
        <p:nvPicPr>
          <p:cNvPr id="289" name="Google Shape;289;p16"/>
          <p:cNvPicPr preferRelativeResize="0"/>
          <p:nvPr/>
        </p:nvPicPr>
        <p:blipFill rotWithShape="1">
          <a:blip r:embed="rId6">
            <a:alphaModFix/>
          </a:blip>
          <a:srcRect b="0" l="0" r="0" t="0"/>
          <a:stretch/>
        </p:blipFill>
        <p:spPr>
          <a:xfrm>
            <a:off x="2535298" y="1136660"/>
            <a:ext cx="2163750" cy="1512938"/>
          </a:xfrm>
          <a:prstGeom prst="rect">
            <a:avLst/>
          </a:prstGeom>
          <a:noFill/>
          <a:ln>
            <a:noFill/>
          </a:ln>
        </p:spPr>
      </p:pic>
      <p:pic>
        <p:nvPicPr>
          <p:cNvPr id="290" name="Google Shape;290;p16"/>
          <p:cNvPicPr preferRelativeResize="0"/>
          <p:nvPr/>
        </p:nvPicPr>
        <p:blipFill>
          <a:blip r:embed="rId7">
            <a:alphaModFix/>
          </a:blip>
          <a:stretch>
            <a:fillRect/>
          </a:stretch>
        </p:blipFill>
        <p:spPr>
          <a:xfrm>
            <a:off x="4699041" y="1136450"/>
            <a:ext cx="2163599" cy="1513356"/>
          </a:xfrm>
          <a:prstGeom prst="rect">
            <a:avLst/>
          </a:prstGeom>
          <a:noFill/>
          <a:ln>
            <a:noFill/>
          </a:ln>
        </p:spPr>
      </p:pic>
      <p:pic>
        <p:nvPicPr>
          <p:cNvPr id="291" name="Google Shape;291;p16"/>
          <p:cNvPicPr preferRelativeResize="0"/>
          <p:nvPr/>
        </p:nvPicPr>
        <p:blipFill>
          <a:blip r:embed="rId8">
            <a:alphaModFix/>
          </a:blip>
          <a:stretch>
            <a:fillRect/>
          </a:stretch>
        </p:blipFill>
        <p:spPr>
          <a:xfrm>
            <a:off x="6862791" y="1136450"/>
            <a:ext cx="2163599" cy="151335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297" name="Google Shape;297;p17"/>
          <p:cNvSpPr txBox="1"/>
          <p:nvPr>
            <p:ph type="title"/>
          </p:nvPr>
        </p:nvSpPr>
        <p:spPr>
          <a:xfrm>
            <a:off x="133500" y="428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Appendix - 4</a:t>
            </a:r>
            <a:endParaRPr/>
          </a:p>
        </p:txBody>
      </p:sp>
      <p:sp>
        <p:nvSpPr>
          <p:cNvPr id="298" name="Google Shape;298;p17"/>
          <p:cNvSpPr txBox="1"/>
          <p:nvPr/>
        </p:nvSpPr>
        <p:spPr>
          <a:xfrm>
            <a:off x="1547100" y="478905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sp>
        <p:nvSpPr>
          <p:cNvPr id="299" name="Google Shape;299;p17"/>
          <p:cNvSpPr txBox="1"/>
          <p:nvPr/>
        </p:nvSpPr>
        <p:spPr>
          <a:xfrm>
            <a:off x="4148950" y="4789050"/>
            <a:ext cx="19716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Image</a:t>
            </a:r>
            <a:endParaRPr b="0" i="0" sz="1200" u="none" cap="none" strike="noStrike">
              <a:solidFill>
                <a:srgbClr val="000000"/>
              </a:solidFill>
              <a:latin typeface="Arial"/>
              <a:ea typeface="Arial"/>
              <a:cs typeface="Arial"/>
              <a:sym typeface="Arial"/>
            </a:endParaRPr>
          </a:p>
        </p:txBody>
      </p:sp>
      <p:sp>
        <p:nvSpPr>
          <p:cNvPr id="300" name="Google Shape;300;p17"/>
          <p:cNvSpPr txBox="1"/>
          <p:nvPr/>
        </p:nvSpPr>
        <p:spPr>
          <a:xfrm>
            <a:off x="304800" y="2649600"/>
            <a:ext cx="2274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a:t>
            </a:r>
            <a:endParaRPr b="0" i="0" sz="1200" u="none" cap="none" strike="noStrike">
              <a:solidFill>
                <a:srgbClr val="000000"/>
              </a:solidFill>
              <a:latin typeface="Arial"/>
              <a:ea typeface="Arial"/>
              <a:cs typeface="Arial"/>
              <a:sym typeface="Arial"/>
            </a:endParaRPr>
          </a:p>
        </p:txBody>
      </p:sp>
      <p:sp>
        <p:nvSpPr>
          <p:cNvPr id="301" name="Google Shape;301;p17"/>
          <p:cNvSpPr txBox="1"/>
          <p:nvPr/>
        </p:nvSpPr>
        <p:spPr>
          <a:xfrm>
            <a:off x="2441100" y="2618250"/>
            <a:ext cx="20172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37500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0.000024</a:t>
            </a:r>
            <a:endParaRPr b="0" i="0" sz="1200" u="none" cap="none" strike="noStrike">
              <a:solidFill>
                <a:srgbClr val="000000"/>
              </a:solidFill>
              <a:latin typeface="Arial"/>
              <a:ea typeface="Arial"/>
              <a:cs typeface="Arial"/>
              <a:sym typeface="Arial"/>
            </a:endParaRPr>
          </a:p>
        </p:txBody>
      </p:sp>
      <p:sp>
        <p:nvSpPr>
          <p:cNvPr id="302" name="Google Shape;302;p17"/>
          <p:cNvSpPr txBox="1"/>
          <p:nvPr/>
        </p:nvSpPr>
        <p:spPr>
          <a:xfrm>
            <a:off x="4458300" y="2618250"/>
            <a:ext cx="2715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1500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0.0006</a:t>
            </a:r>
            <a:endParaRPr b="0" i="0" sz="1200" u="none" cap="none" strike="noStrike">
              <a:solidFill>
                <a:srgbClr val="000000"/>
              </a:solidFill>
              <a:latin typeface="Arial"/>
              <a:ea typeface="Arial"/>
              <a:cs typeface="Arial"/>
              <a:sym typeface="Arial"/>
            </a:endParaRPr>
          </a:p>
        </p:txBody>
      </p:sp>
      <p:sp>
        <p:nvSpPr>
          <p:cNvPr id="303" name="Google Shape;303;p17"/>
          <p:cNvSpPr txBox="1"/>
          <p:nvPr/>
        </p:nvSpPr>
        <p:spPr>
          <a:xfrm>
            <a:off x="6475500" y="2618250"/>
            <a:ext cx="29955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Weight: 500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Style Weight: 0.003</a:t>
            </a:r>
            <a:endParaRPr b="0" i="0" sz="1200" u="none" cap="none" strike="noStrike">
              <a:solidFill>
                <a:srgbClr val="000000"/>
              </a:solidFill>
              <a:latin typeface="Arial"/>
              <a:ea typeface="Arial"/>
              <a:cs typeface="Arial"/>
              <a:sym typeface="Arial"/>
            </a:endParaRPr>
          </a:p>
        </p:txBody>
      </p:sp>
      <p:pic>
        <p:nvPicPr>
          <p:cNvPr id="304" name="Google Shape;304;p17"/>
          <p:cNvPicPr preferRelativeResize="0"/>
          <p:nvPr/>
        </p:nvPicPr>
        <p:blipFill rotWithShape="1">
          <a:blip r:embed="rId3">
            <a:alphaModFix/>
          </a:blip>
          <a:srcRect b="0" l="0" r="0" t="0"/>
          <a:stretch/>
        </p:blipFill>
        <p:spPr>
          <a:xfrm>
            <a:off x="1675925" y="3273438"/>
            <a:ext cx="2017246" cy="1512925"/>
          </a:xfrm>
          <a:prstGeom prst="rect">
            <a:avLst/>
          </a:prstGeom>
          <a:noFill/>
          <a:ln>
            <a:noFill/>
          </a:ln>
        </p:spPr>
      </p:pic>
      <p:pic>
        <p:nvPicPr>
          <p:cNvPr id="305" name="Google Shape;305;p17"/>
          <p:cNvPicPr preferRelativeResize="0"/>
          <p:nvPr/>
        </p:nvPicPr>
        <p:blipFill rotWithShape="1">
          <a:blip r:embed="rId4">
            <a:alphaModFix/>
          </a:blip>
          <a:srcRect b="0" l="0" r="0" t="0"/>
          <a:stretch/>
        </p:blipFill>
        <p:spPr>
          <a:xfrm>
            <a:off x="4082025" y="3274350"/>
            <a:ext cx="2274900" cy="1514700"/>
          </a:xfrm>
          <a:prstGeom prst="rect">
            <a:avLst/>
          </a:prstGeom>
          <a:noFill/>
          <a:ln>
            <a:noFill/>
          </a:ln>
        </p:spPr>
      </p:pic>
      <p:pic>
        <p:nvPicPr>
          <p:cNvPr id="306" name="Google Shape;306;p17"/>
          <p:cNvPicPr preferRelativeResize="0"/>
          <p:nvPr/>
        </p:nvPicPr>
        <p:blipFill rotWithShape="1">
          <a:blip r:embed="rId5">
            <a:alphaModFix/>
          </a:blip>
          <a:srcRect b="0" l="0" r="0" t="0"/>
          <a:stretch/>
        </p:blipFill>
        <p:spPr>
          <a:xfrm>
            <a:off x="433625" y="1135013"/>
            <a:ext cx="2017247" cy="1512925"/>
          </a:xfrm>
          <a:prstGeom prst="rect">
            <a:avLst/>
          </a:prstGeom>
          <a:noFill/>
          <a:ln>
            <a:noFill/>
          </a:ln>
        </p:spPr>
      </p:pic>
      <p:pic>
        <p:nvPicPr>
          <p:cNvPr id="307" name="Google Shape;307;p17"/>
          <p:cNvPicPr preferRelativeResize="0"/>
          <p:nvPr/>
        </p:nvPicPr>
        <p:blipFill rotWithShape="1">
          <a:blip r:embed="rId6">
            <a:alphaModFix/>
          </a:blip>
          <a:srcRect b="0" l="0" r="0" t="0"/>
          <a:stretch/>
        </p:blipFill>
        <p:spPr>
          <a:xfrm>
            <a:off x="2441100" y="1136663"/>
            <a:ext cx="2017251" cy="1512938"/>
          </a:xfrm>
          <a:prstGeom prst="rect">
            <a:avLst/>
          </a:prstGeom>
          <a:noFill/>
          <a:ln>
            <a:noFill/>
          </a:ln>
        </p:spPr>
      </p:pic>
      <p:pic>
        <p:nvPicPr>
          <p:cNvPr id="308" name="Google Shape;308;p17"/>
          <p:cNvPicPr preferRelativeResize="0"/>
          <p:nvPr/>
        </p:nvPicPr>
        <p:blipFill rotWithShape="1">
          <a:blip r:embed="rId7">
            <a:alphaModFix/>
          </a:blip>
          <a:srcRect b="0" l="0" r="0" t="0"/>
          <a:stretch/>
        </p:blipFill>
        <p:spPr>
          <a:xfrm>
            <a:off x="4458300" y="1135000"/>
            <a:ext cx="2017200" cy="1512900"/>
          </a:xfrm>
          <a:prstGeom prst="rect">
            <a:avLst/>
          </a:prstGeom>
          <a:noFill/>
          <a:ln>
            <a:noFill/>
          </a:ln>
        </p:spPr>
      </p:pic>
      <p:pic>
        <p:nvPicPr>
          <p:cNvPr id="309" name="Google Shape;309;p17"/>
          <p:cNvPicPr preferRelativeResize="0"/>
          <p:nvPr/>
        </p:nvPicPr>
        <p:blipFill rotWithShape="1">
          <a:blip r:embed="rId8">
            <a:alphaModFix/>
          </a:blip>
          <a:srcRect b="0" l="0" r="0" t="0"/>
          <a:stretch/>
        </p:blipFill>
        <p:spPr>
          <a:xfrm>
            <a:off x="6475500" y="1134996"/>
            <a:ext cx="2017200" cy="151290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315" name="Google Shape;315;p18"/>
          <p:cNvSpPr txBox="1"/>
          <p:nvPr>
            <p:ph type="title"/>
          </p:nvPr>
        </p:nvSpPr>
        <p:spPr>
          <a:xfrm>
            <a:off x="168775" y="4288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Appendix - 5</a:t>
            </a:r>
            <a:endParaRPr/>
          </a:p>
        </p:txBody>
      </p:sp>
      <p:sp>
        <p:nvSpPr>
          <p:cNvPr id="316" name="Google Shape;316;p18"/>
          <p:cNvSpPr txBox="1"/>
          <p:nvPr/>
        </p:nvSpPr>
        <p:spPr>
          <a:xfrm>
            <a:off x="651275" y="3494275"/>
            <a:ext cx="14790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Content Image</a:t>
            </a:r>
            <a:endParaRPr b="0" i="0" sz="900" u="none" cap="none" strike="noStrike">
              <a:solidFill>
                <a:srgbClr val="000000"/>
              </a:solidFill>
              <a:latin typeface="Arial"/>
              <a:ea typeface="Arial"/>
              <a:cs typeface="Arial"/>
              <a:sym typeface="Arial"/>
            </a:endParaRPr>
          </a:p>
        </p:txBody>
      </p:sp>
      <p:sp>
        <p:nvSpPr>
          <p:cNvPr id="317" name="Google Shape;317;p18"/>
          <p:cNvSpPr txBox="1"/>
          <p:nvPr/>
        </p:nvSpPr>
        <p:spPr>
          <a:xfrm>
            <a:off x="2130300" y="3493450"/>
            <a:ext cx="1479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Content Weight: 37500</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Style Weight: 0.0004</a:t>
            </a:r>
            <a:endParaRPr b="0" i="0" sz="900" u="none" cap="none" strike="noStrike">
              <a:solidFill>
                <a:srgbClr val="000000"/>
              </a:solidFill>
              <a:latin typeface="Arial"/>
              <a:ea typeface="Arial"/>
              <a:cs typeface="Arial"/>
              <a:sym typeface="Arial"/>
            </a:endParaRPr>
          </a:p>
        </p:txBody>
      </p:sp>
      <p:sp>
        <p:nvSpPr>
          <p:cNvPr id="318" name="Google Shape;318;p18"/>
          <p:cNvSpPr txBox="1"/>
          <p:nvPr/>
        </p:nvSpPr>
        <p:spPr>
          <a:xfrm>
            <a:off x="3604625" y="3447250"/>
            <a:ext cx="1479000" cy="477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Arial"/>
                <a:ea typeface="Arial"/>
                <a:cs typeface="Arial"/>
                <a:sym typeface="Arial"/>
              </a:rPr>
              <a:t>Content Weight: </a:t>
            </a:r>
            <a:r>
              <a:rPr lang="en-GB" sz="900">
                <a:solidFill>
                  <a:schemeClr val="dk1"/>
                </a:solidFill>
              </a:rPr>
              <a:t>1500</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Arial"/>
                <a:ea typeface="Arial"/>
                <a:cs typeface="Arial"/>
                <a:sym typeface="Arial"/>
              </a:rPr>
              <a:t>Style Weight: </a:t>
            </a:r>
            <a:r>
              <a:rPr lang="en-GB" sz="1000">
                <a:solidFill>
                  <a:schemeClr val="dk1"/>
                </a:solidFill>
              </a:rPr>
              <a:t>0.0006</a:t>
            </a:r>
            <a:endParaRPr b="0" i="0" sz="900" u="none" cap="none" strike="noStrike">
              <a:solidFill>
                <a:schemeClr val="dk1"/>
              </a:solidFill>
              <a:latin typeface="Arial"/>
              <a:ea typeface="Arial"/>
              <a:cs typeface="Arial"/>
              <a:sym typeface="Arial"/>
            </a:endParaRPr>
          </a:p>
        </p:txBody>
      </p:sp>
      <p:sp>
        <p:nvSpPr>
          <p:cNvPr id="319" name="Google Shape;319;p18"/>
          <p:cNvSpPr txBox="1"/>
          <p:nvPr/>
        </p:nvSpPr>
        <p:spPr>
          <a:xfrm>
            <a:off x="5012275" y="3447250"/>
            <a:ext cx="15504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Content Weight: 300</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Style Weight: 0.003</a:t>
            </a:r>
            <a:endParaRPr b="0" i="0" sz="900" u="none" cap="none" strike="noStrike">
              <a:solidFill>
                <a:srgbClr val="000000"/>
              </a:solidFill>
              <a:latin typeface="Arial"/>
              <a:ea typeface="Arial"/>
              <a:cs typeface="Arial"/>
              <a:sym typeface="Arial"/>
            </a:endParaRPr>
          </a:p>
        </p:txBody>
      </p:sp>
      <p:pic>
        <p:nvPicPr>
          <p:cNvPr id="320" name="Google Shape;320;p18"/>
          <p:cNvPicPr preferRelativeResize="0"/>
          <p:nvPr/>
        </p:nvPicPr>
        <p:blipFill rotWithShape="1">
          <a:blip r:embed="rId3">
            <a:alphaModFix/>
          </a:blip>
          <a:srcRect b="0" l="0" r="0" t="0"/>
          <a:stretch/>
        </p:blipFill>
        <p:spPr>
          <a:xfrm>
            <a:off x="655200" y="1134995"/>
            <a:ext cx="1479025" cy="2358451"/>
          </a:xfrm>
          <a:prstGeom prst="rect">
            <a:avLst/>
          </a:prstGeom>
          <a:noFill/>
          <a:ln>
            <a:noFill/>
          </a:ln>
        </p:spPr>
      </p:pic>
      <p:pic>
        <p:nvPicPr>
          <p:cNvPr id="321" name="Google Shape;321;p18"/>
          <p:cNvPicPr preferRelativeResize="0"/>
          <p:nvPr/>
        </p:nvPicPr>
        <p:blipFill rotWithShape="1">
          <a:blip r:embed="rId4">
            <a:alphaModFix/>
          </a:blip>
          <a:srcRect b="0" l="0" r="0" t="0"/>
          <a:stretch/>
        </p:blipFill>
        <p:spPr>
          <a:xfrm>
            <a:off x="2130301" y="1134150"/>
            <a:ext cx="1479024" cy="2360127"/>
          </a:xfrm>
          <a:prstGeom prst="rect">
            <a:avLst/>
          </a:prstGeom>
          <a:noFill/>
          <a:ln>
            <a:noFill/>
          </a:ln>
        </p:spPr>
      </p:pic>
      <p:pic>
        <p:nvPicPr>
          <p:cNvPr id="322" name="Google Shape;322;p18"/>
          <p:cNvPicPr preferRelativeResize="0"/>
          <p:nvPr/>
        </p:nvPicPr>
        <p:blipFill rotWithShape="1">
          <a:blip r:embed="rId5">
            <a:alphaModFix/>
          </a:blip>
          <a:srcRect b="0" l="0" r="0" t="0"/>
          <a:stretch/>
        </p:blipFill>
        <p:spPr>
          <a:xfrm>
            <a:off x="5079600" y="1134146"/>
            <a:ext cx="1479024" cy="2360154"/>
          </a:xfrm>
          <a:prstGeom prst="rect">
            <a:avLst/>
          </a:prstGeom>
          <a:noFill/>
          <a:ln>
            <a:noFill/>
          </a:ln>
        </p:spPr>
      </p:pic>
      <p:sp>
        <p:nvSpPr>
          <p:cNvPr id="323" name="Google Shape;323;p18"/>
          <p:cNvSpPr txBox="1"/>
          <p:nvPr/>
        </p:nvSpPr>
        <p:spPr>
          <a:xfrm>
            <a:off x="7029275" y="2431675"/>
            <a:ext cx="14790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Content Image</a:t>
            </a:r>
            <a:endParaRPr b="0" i="0" sz="900" u="none" cap="none" strike="noStrike">
              <a:solidFill>
                <a:srgbClr val="000000"/>
              </a:solidFill>
              <a:latin typeface="Arial"/>
              <a:ea typeface="Arial"/>
              <a:cs typeface="Arial"/>
              <a:sym typeface="Arial"/>
            </a:endParaRPr>
          </a:p>
        </p:txBody>
      </p:sp>
      <p:pic>
        <p:nvPicPr>
          <p:cNvPr id="324" name="Google Shape;324;p18"/>
          <p:cNvPicPr preferRelativeResize="0"/>
          <p:nvPr/>
        </p:nvPicPr>
        <p:blipFill rotWithShape="1">
          <a:blip r:embed="rId6">
            <a:alphaModFix/>
          </a:blip>
          <a:srcRect b="0" l="0" r="0" t="0"/>
          <a:stretch/>
        </p:blipFill>
        <p:spPr>
          <a:xfrm>
            <a:off x="7029275" y="72395"/>
            <a:ext cx="1479025" cy="2358451"/>
          </a:xfrm>
          <a:prstGeom prst="rect">
            <a:avLst/>
          </a:prstGeom>
          <a:noFill/>
          <a:ln>
            <a:noFill/>
          </a:ln>
        </p:spPr>
      </p:pic>
      <p:pic>
        <p:nvPicPr>
          <p:cNvPr id="325" name="Google Shape;325;p18"/>
          <p:cNvPicPr preferRelativeResize="0"/>
          <p:nvPr/>
        </p:nvPicPr>
        <p:blipFill rotWithShape="1">
          <a:blip r:embed="rId7">
            <a:alphaModFix/>
          </a:blip>
          <a:srcRect b="0" l="0" r="0" t="0"/>
          <a:stretch/>
        </p:blipFill>
        <p:spPr>
          <a:xfrm>
            <a:off x="6746238" y="2789687"/>
            <a:ext cx="2274900" cy="1514700"/>
          </a:xfrm>
          <a:prstGeom prst="rect">
            <a:avLst/>
          </a:prstGeom>
          <a:noFill/>
          <a:ln>
            <a:noFill/>
          </a:ln>
        </p:spPr>
      </p:pic>
      <p:sp>
        <p:nvSpPr>
          <p:cNvPr id="326" name="Google Shape;326;p18"/>
          <p:cNvSpPr txBox="1"/>
          <p:nvPr/>
        </p:nvSpPr>
        <p:spPr>
          <a:xfrm>
            <a:off x="6268788" y="4322263"/>
            <a:ext cx="30000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1"/>
                </a:solidFill>
                <a:latin typeface="Arial"/>
                <a:ea typeface="Arial"/>
                <a:cs typeface="Arial"/>
                <a:sym typeface="Arial"/>
              </a:rPr>
              <a:t>Style Image</a:t>
            </a:r>
            <a:endParaRPr b="0" i="0" sz="900" u="none" cap="none" strike="noStrike">
              <a:solidFill>
                <a:schemeClr val="dk1"/>
              </a:solidFill>
              <a:latin typeface="Arial"/>
              <a:ea typeface="Arial"/>
              <a:cs typeface="Arial"/>
              <a:sym typeface="Arial"/>
            </a:endParaRPr>
          </a:p>
        </p:txBody>
      </p:sp>
      <p:pic>
        <p:nvPicPr>
          <p:cNvPr id="327" name="Google Shape;327;p18"/>
          <p:cNvPicPr preferRelativeResize="0"/>
          <p:nvPr/>
        </p:nvPicPr>
        <p:blipFill>
          <a:blip r:embed="rId8">
            <a:alphaModFix/>
          </a:blip>
          <a:stretch>
            <a:fillRect/>
          </a:stretch>
        </p:blipFill>
        <p:spPr>
          <a:xfrm>
            <a:off x="3604320" y="1133025"/>
            <a:ext cx="1479599" cy="23624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Input &amp; Output</a:t>
            </a:r>
            <a:endParaRPr/>
          </a:p>
        </p:txBody>
      </p:sp>
      <p:sp>
        <p:nvSpPr>
          <p:cNvPr id="64" name="Google Shape;64;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sz="1000">
                <a:latin typeface="Arial"/>
                <a:ea typeface="Arial"/>
                <a:cs typeface="Arial"/>
                <a:sym typeface="Arial"/>
              </a:rPr>
              <a:t>‹#›</a:t>
            </a:fld>
            <a:endParaRPr sz="1000">
              <a:latin typeface="Arial"/>
              <a:ea typeface="Arial"/>
              <a:cs typeface="Arial"/>
              <a:sym typeface="Arial"/>
            </a:endParaRPr>
          </a:p>
        </p:txBody>
      </p:sp>
      <p:sp>
        <p:nvSpPr>
          <p:cNvPr id="65" name="Google Shape;65;p2"/>
          <p:cNvSpPr txBox="1"/>
          <p:nvPr/>
        </p:nvSpPr>
        <p:spPr>
          <a:xfrm>
            <a:off x="502925" y="3449950"/>
            <a:ext cx="1875000" cy="815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Content image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rgbClr val="000000"/>
                </a:solidFill>
                <a:latin typeface="Arial"/>
                <a:ea typeface="Arial"/>
                <a:cs typeface="Arial"/>
                <a:sym typeface="Arial"/>
              </a:rPr>
              <a:t>Resolution: 720 x 1280</a:t>
            </a:r>
            <a:endParaRPr b="0" i="0" sz="1300" u="none" cap="none" strike="noStrike">
              <a:solidFill>
                <a:srgbClr val="000000"/>
              </a:solidFill>
              <a:latin typeface="Arial"/>
              <a:ea typeface="Arial"/>
              <a:cs typeface="Arial"/>
              <a:sym typeface="Arial"/>
            </a:endParaRPr>
          </a:p>
        </p:txBody>
      </p:sp>
      <p:sp>
        <p:nvSpPr>
          <p:cNvPr id="66" name="Google Shape;66;p2"/>
          <p:cNvSpPr txBox="1"/>
          <p:nvPr/>
        </p:nvSpPr>
        <p:spPr>
          <a:xfrm>
            <a:off x="2689700" y="3416950"/>
            <a:ext cx="24438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Style image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1400" u="none" cap="none" strike="noStrike">
                <a:solidFill>
                  <a:schemeClr val="dk1"/>
                </a:solidFill>
                <a:latin typeface="Arial"/>
                <a:ea typeface="Arial"/>
                <a:cs typeface="Arial"/>
                <a:sym typeface="Arial"/>
              </a:rPr>
              <a:t>Resolution: 1200 x 923</a:t>
            </a:r>
            <a:endParaRPr b="0" i="0" sz="1400" u="none" cap="none" strike="noStrike">
              <a:solidFill>
                <a:srgbClr val="000000"/>
              </a:solidFill>
              <a:latin typeface="Arial"/>
              <a:ea typeface="Arial"/>
              <a:cs typeface="Arial"/>
              <a:sym typeface="Arial"/>
            </a:endParaRPr>
          </a:p>
        </p:txBody>
      </p:sp>
      <p:sp>
        <p:nvSpPr>
          <p:cNvPr id="67" name="Google Shape;67;p2"/>
          <p:cNvSpPr txBox="1"/>
          <p:nvPr/>
        </p:nvSpPr>
        <p:spPr>
          <a:xfrm>
            <a:off x="5868750" y="3449950"/>
            <a:ext cx="2091000" cy="815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Result image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1300" u="none" cap="none" strike="noStrike">
                <a:solidFill>
                  <a:schemeClr val="dk1"/>
                </a:solidFill>
                <a:latin typeface="Arial"/>
                <a:ea typeface="Arial"/>
                <a:cs typeface="Arial"/>
                <a:sym typeface="Arial"/>
              </a:rPr>
              <a:t>Resolution: 6016 x 9600</a:t>
            </a:r>
            <a:endParaRPr b="0" i="0" sz="1300" u="none" cap="none" strike="noStrike">
              <a:solidFill>
                <a:srgbClr val="000000"/>
              </a:solidFill>
              <a:latin typeface="Arial"/>
              <a:ea typeface="Arial"/>
              <a:cs typeface="Arial"/>
              <a:sym typeface="Arial"/>
            </a:endParaRPr>
          </a:p>
        </p:txBody>
      </p:sp>
      <p:pic>
        <p:nvPicPr>
          <p:cNvPr id="68" name="Google Shape;68;p2"/>
          <p:cNvPicPr preferRelativeResize="0"/>
          <p:nvPr/>
        </p:nvPicPr>
        <p:blipFill rotWithShape="1">
          <a:blip r:embed="rId3">
            <a:alphaModFix/>
          </a:blip>
          <a:srcRect b="0" l="0" r="0" t="0"/>
          <a:stretch/>
        </p:blipFill>
        <p:spPr>
          <a:xfrm>
            <a:off x="688796" y="1038550"/>
            <a:ext cx="1345000" cy="2390576"/>
          </a:xfrm>
          <a:prstGeom prst="rect">
            <a:avLst/>
          </a:prstGeom>
          <a:noFill/>
          <a:ln>
            <a:noFill/>
          </a:ln>
        </p:spPr>
      </p:pic>
      <p:pic>
        <p:nvPicPr>
          <p:cNvPr id="69" name="Google Shape;69;p2"/>
          <p:cNvPicPr preferRelativeResize="0"/>
          <p:nvPr/>
        </p:nvPicPr>
        <p:blipFill rotWithShape="1">
          <a:blip r:embed="rId4">
            <a:alphaModFix/>
          </a:blip>
          <a:srcRect b="0" l="0" r="0" t="0"/>
          <a:stretch/>
        </p:blipFill>
        <p:spPr>
          <a:xfrm>
            <a:off x="6168500" y="1026375"/>
            <a:ext cx="1490400" cy="2390576"/>
          </a:xfrm>
          <a:prstGeom prst="rect">
            <a:avLst/>
          </a:prstGeom>
          <a:noFill/>
          <a:ln>
            <a:noFill/>
          </a:ln>
        </p:spPr>
      </p:pic>
      <p:pic>
        <p:nvPicPr>
          <p:cNvPr id="70" name="Google Shape;70;p2"/>
          <p:cNvPicPr preferRelativeResize="0"/>
          <p:nvPr/>
        </p:nvPicPr>
        <p:blipFill rotWithShape="1">
          <a:blip r:embed="rId5">
            <a:alphaModFix/>
          </a:blip>
          <a:srcRect b="0" l="0" r="0" t="0"/>
          <a:stretch/>
        </p:blipFill>
        <p:spPr>
          <a:xfrm>
            <a:off x="2550108" y="1322525"/>
            <a:ext cx="2722980" cy="20944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Description</a:t>
            </a:r>
            <a:endParaRPr/>
          </a:p>
        </p:txBody>
      </p:sp>
      <p:sp>
        <p:nvSpPr>
          <p:cNvPr id="76" name="Google Shape;76;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GB"/>
              <a:t>Neural style transfer (Style Transfer) is an algorithm that manipulate digital images, or videos, in order to adopt the appearance or visual style of another image or even artwork image. Different style transfer algorithms are  characterized by their use of deep neural networks for the sake of image transformation. In this exhibition, the use of style transfer is the creation of artificial intelligent (AI) artworks from photographs, for example by transferring the appearance of artist paintings to artist-selected photographs.</a:t>
            </a:r>
            <a:endParaRPr/>
          </a:p>
        </p:txBody>
      </p:sp>
      <p:sp>
        <p:nvSpPr>
          <p:cNvPr id="77" name="Google Shape;77;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a:t>Description</a:t>
            </a:r>
            <a:endParaRPr/>
          </a:p>
          <a:p>
            <a:pPr indent="0" lvl="0" marL="0" rtl="0" algn="l">
              <a:lnSpc>
                <a:spcPct val="100000"/>
              </a:lnSpc>
              <a:spcBef>
                <a:spcPts val="0"/>
              </a:spcBef>
              <a:spcAft>
                <a:spcPts val="0"/>
              </a:spcAft>
              <a:buSzPts val="2800"/>
              <a:buNone/>
            </a:pPr>
            <a:r>
              <a:t/>
            </a:r>
            <a:endParaRPr/>
          </a:p>
        </p:txBody>
      </p:sp>
      <p:sp>
        <p:nvSpPr>
          <p:cNvPr id="83" name="Google Shape;83;p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a:t>This method has been also used by other artists and designers recently around the globe to develop new artwork based on existent style(s). What novel by Dr. James She in these AI artworks are the newly identified pop art style and the archived fine-grained visual quality. </a:t>
            </a:r>
            <a:endParaRPr/>
          </a:p>
          <a:p>
            <a:pPr indent="0" lvl="0" marL="0" rtl="0" algn="l">
              <a:lnSpc>
                <a:spcPct val="115000"/>
              </a:lnSpc>
              <a:spcBef>
                <a:spcPts val="1600"/>
              </a:spcBef>
              <a:spcAft>
                <a:spcPts val="0"/>
              </a:spcAft>
              <a:buClr>
                <a:schemeClr val="dk1"/>
              </a:buClr>
              <a:buSzPts val="1100"/>
              <a:buFont typeface="Arial"/>
              <a:buNone/>
            </a:pPr>
            <a:r>
              <a:rPr lang="en-GB"/>
              <a:t>These are realized by integrating the Style Transfer with a series of new computation processes that can differentiate the levels and positions of styles from Dr. James She ‘s artwork being transferred to a selected falconry photograph subject to the semantic meanings of objects and the importances of their certain visual features in the photograph.</a:t>
            </a:r>
            <a:endParaRPr/>
          </a:p>
          <a:p>
            <a:pPr indent="0" lvl="0" marL="0" rtl="0" algn="l">
              <a:lnSpc>
                <a:spcPct val="115000"/>
              </a:lnSpc>
              <a:spcBef>
                <a:spcPts val="1600"/>
              </a:spcBef>
              <a:spcAft>
                <a:spcPts val="1600"/>
              </a:spcAft>
              <a:buSzPts val="1800"/>
              <a:buNone/>
            </a:pPr>
            <a:r>
              <a:t/>
            </a:r>
            <a:endParaRPr/>
          </a:p>
        </p:txBody>
      </p:sp>
      <p:sp>
        <p:nvSpPr>
          <p:cNvPr id="84" name="Google Shape;84;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5"/>
          <p:cNvSpPr/>
          <p:nvPr/>
        </p:nvSpPr>
        <p:spPr>
          <a:xfrm>
            <a:off x="6052600" y="1190550"/>
            <a:ext cx="2259900" cy="2762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Flow chart</a:t>
            </a:r>
            <a:endParaRPr/>
          </a:p>
        </p:txBody>
      </p:sp>
      <p:sp>
        <p:nvSpPr>
          <p:cNvPr id="91" name="Google Shape;9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sz="1000">
                <a:latin typeface="Arial"/>
                <a:ea typeface="Arial"/>
                <a:cs typeface="Arial"/>
                <a:sym typeface="Arial"/>
              </a:rPr>
              <a:t>‹#›</a:t>
            </a:fld>
            <a:endParaRPr sz="1000">
              <a:latin typeface="Arial"/>
              <a:ea typeface="Arial"/>
              <a:cs typeface="Arial"/>
              <a:sym typeface="Arial"/>
            </a:endParaRPr>
          </a:p>
        </p:txBody>
      </p:sp>
      <p:sp>
        <p:nvSpPr>
          <p:cNvPr id="92" name="Google Shape;92;p5"/>
          <p:cNvSpPr/>
          <p:nvPr/>
        </p:nvSpPr>
        <p:spPr>
          <a:xfrm>
            <a:off x="1344600" y="1190700"/>
            <a:ext cx="2259900" cy="2762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3" name="Google Shape;93;p5"/>
          <p:cNvCxnSpPr>
            <a:endCxn id="92" idx="1"/>
          </p:cNvCxnSpPr>
          <p:nvPr/>
        </p:nvCxnSpPr>
        <p:spPr>
          <a:xfrm flipH="1" rot="10800000">
            <a:off x="413100" y="2571900"/>
            <a:ext cx="931500" cy="4200"/>
          </a:xfrm>
          <a:prstGeom prst="straightConnector1">
            <a:avLst/>
          </a:prstGeom>
          <a:noFill/>
          <a:ln cap="flat" cmpd="sng" w="9525">
            <a:solidFill>
              <a:schemeClr val="dk2"/>
            </a:solidFill>
            <a:prstDash val="solid"/>
            <a:round/>
            <a:headEnd len="sm" w="sm" type="none"/>
            <a:tailEnd len="med" w="med" type="triangle"/>
          </a:ln>
        </p:spPr>
      </p:cxnSp>
      <p:sp>
        <p:nvSpPr>
          <p:cNvPr id="94" name="Google Shape;94;p5"/>
          <p:cNvSpPr txBox="1"/>
          <p:nvPr/>
        </p:nvSpPr>
        <p:spPr>
          <a:xfrm>
            <a:off x="473850" y="2068950"/>
            <a:ext cx="8100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00000"/>
                </a:solidFill>
                <a:latin typeface="Arial"/>
                <a:ea typeface="Arial"/>
                <a:cs typeface="Arial"/>
                <a:sym typeface="Arial"/>
              </a:rPr>
              <a:t>Content image</a:t>
            </a:r>
            <a:endParaRPr b="0" i="0" sz="1300" u="none" cap="none" strike="noStrike">
              <a:solidFill>
                <a:srgbClr val="000000"/>
              </a:solidFill>
              <a:latin typeface="Arial"/>
              <a:ea typeface="Arial"/>
              <a:cs typeface="Arial"/>
              <a:sym typeface="Arial"/>
            </a:endParaRPr>
          </a:p>
        </p:txBody>
      </p:sp>
      <p:sp>
        <p:nvSpPr>
          <p:cNvPr id="95" name="Google Shape;95;p5"/>
          <p:cNvSpPr/>
          <p:nvPr/>
        </p:nvSpPr>
        <p:spPr>
          <a:xfrm>
            <a:off x="1449900" y="1320750"/>
            <a:ext cx="2033100" cy="518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1.1 Change to white background</a:t>
            </a:r>
            <a:endParaRPr b="0" i="0" sz="1200" u="none" cap="none" strike="noStrike">
              <a:solidFill>
                <a:srgbClr val="000000"/>
              </a:solidFill>
              <a:latin typeface="Arial"/>
              <a:ea typeface="Arial"/>
              <a:cs typeface="Arial"/>
              <a:sym typeface="Arial"/>
            </a:endParaRPr>
          </a:p>
        </p:txBody>
      </p:sp>
      <p:sp>
        <p:nvSpPr>
          <p:cNvPr id="96" name="Google Shape;96;p5"/>
          <p:cNvSpPr/>
          <p:nvPr/>
        </p:nvSpPr>
        <p:spPr>
          <a:xfrm>
            <a:off x="1458000" y="2084100"/>
            <a:ext cx="2033100" cy="3249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1.2 (Optional) Cropping</a:t>
            </a:r>
            <a:endParaRPr b="0" i="0" sz="1200" u="none" cap="none" strike="noStrike">
              <a:solidFill>
                <a:srgbClr val="000000"/>
              </a:solidFill>
              <a:latin typeface="Arial"/>
              <a:ea typeface="Arial"/>
              <a:cs typeface="Arial"/>
              <a:sym typeface="Arial"/>
            </a:endParaRPr>
          </a:p>
        </p:txBody>
      </p:sp>
      <p:sp>
        <p:nvSpPr>
          <p:cNvPr id="97" name="Google Shape;97;p5"/>
          <p:cNvSpPr/>
          <p:nvPr/>
        </p:nvSpPr>
        <p:spPr>
          <a:xfrm>
            <a:off x="1458000" y="2653950"/>
            <a:ext cx="2033100" cy="4617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1.3 (Optional) Change a good background</a:t>
            </a:r>
            <a:endParaRPr b="0" i="0" sz="1200" u="none" cap="none" strike="noStrike">
              <a:solidFill>
                <a:srgbClr val="000000"/>
              </a:solidFill>
              <a:latin typeface="Arial"/>
              <a:ea typeface="Arial"/>
              <a:cs typeface="Arial"/>
              <a:sym typeface="Arial"/>
            </a:endParaRPr>
          </a:p>
        </p:txBody>
      </p:sp>
      <p:sp>
        <p:nvSpPr>
          <p:cNvPr id="98" name="Google Shape;98;p5"/>
          <p:cNvSpPr txBox="1"/>
          <p:nvPr/>
        </p:nvSpPr>
        <p:spPr>
          <a:xfrm>
            <a:off x="1344600" y="891450"/>
            <a:ext cx="2259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Content image preprocessing</a:t>
            </a:r>
            <a:endParaRPr b="0" i="0" sz="1200" u="none" cap="none" strike="noStrike">
              <a:solidFill>
                <a:srgbClr val="000000"/>
              </a:solidFill>
              <a:latin typeface="Arial"/>
              <a:ea typeface="Arial"/>
              <a:cs typeface="Arial"/>
              <a:sym typeface="Arial"/>
            </a:endParaRPr>
          </a:p>
        </p:txBody>
      </p:sp>
      <p:cxnSp>
        <p:nvCxnSpPr>
          <p:cNvPr id="99" name="Google Shape;99;p5"/>
          <p:cNvCxnSpPr>
            <a:stCxn id="95" idx="2"/>
            <a:endCxn id="96" idx="0"/>
          </p:cNvCxnSpPr>
          <p:nvPr/>
        </p:nvCxnSpPr>
        <p:spPr>
          <a:xfrm>
            <a:off x="2466450" y="1839150"/>
            <a:ext cx="8100" cy="245100"/>
          </a:xfrm>
          <a:prstGeom prst="straightConnector1">
            <a:avLst/>
          </a:prstGeom>
          <a:noFill/>
          <a:ln cap="flat" cmpd="sng" w="9525">
            <a:solidFill>
              <a:schemeClr val="dk2"/>
            </a:solidFill>
            <a:prstDash val="solid"/>
            <a:round/>
            <a:headEnd len="sm" w="sm" type="none"/>
            <a:tailEnd len="med" w="med" type="triangle"/>
          </a:ln>
        </p:spPr>
      </p:cxnSp>
      <p:cxnSp>
        <p:nvCxnSpPr>
          <p:cNvPr id="100" name="Google Shape;100;p5"/>
          <p:cNvCxnSpPr>
            <a:stCxn id="96" idx="2"/>
            <a:endCxn id="97" idx="0"/>
          </p:cNvCxnSpPr>
          <p:nvPr/>
        </p:nvCxnSpPr>
        <p:spPr>
          <a:xfrm>
            <a:off x="2474550" y="2409000"/>
            <a:ext cx="0" cy="245100"/>
          </a:xfrm>
          <a:prstGeom prst="straightConnector1">
            <a:avLst/>
          </a:prstGeom>
          <a:noFill/>
          <a:ln cap="flat" cmpd="sng" w="9525">
            <a:solidFill>
              <a:schemeClr val="dk2"/>
            </a:solidFill>
            <a:prstDash val="solid"/>
            <a:round/>
            <a:headEnd len="sm" w="sm" type="none"/>
            <a:tailEnd len="med" w="med" type="triangle"/>
          </a:ln>
        </p:spPr>
      </p:cxnSp>
      <p:sp>
        <p:nvSpPr>
          <p:cNvPr id="101" name="Google Shape;101;p5"/>
          <p:cNvSpPr/>
          <p:nvPr/>
        </p:nvSpPr>
        <p:spPr>
          <a:xfrm>
            <a:off x="3816300" y="735750"/>
            <a:ext cx="2033100" cy="1103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2.1 Apply neural style transfer</a:t>
            </a:r>
            <a:r>
              <a:rPr b="0" i="0" lang="en-GB" sz="700" u="none" cap="none" strike="noStrike">
                <a:solidFill>
                  <a:srgbClr val="000000"/>
                </a:solidFill>
                <a:latin typeface="Arial"/>
                <a:ea typeface="Arial"/>
                <a:cs typeface="Arial"/>
                <a:sym typeface="Arial"/>
              </a:rPr>
              <a:t>[1]</a:t>
            </a:r>
            <a:r>
              <a:rPr b="0" i="0" lang="en-GB" sz="1200" u="none" cap="none" strike="noStrike">
                <a:solidFill>
                  <a:srgbClr val="000000"/>
                </a:solidFill>
                <a:latin typeface="Arial"/>
                <a:ea typeface="Arial"/>
                <a:cs typeface="Arial"/>
                <a:sym typeface="Arial"/>
              </a:rPr>
              <a:t> to the image</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cxnSp>
        <p:nvCxnSpPr>
          <p:cNvPr id="102" name="Google Shape;102;p5"/>
          <p:cNvCxnSpPr>
            <a:stCxn id="97" idx="3"/>
            <a:endCxn id="101" idx="1"/>
          </p:cNvCxnSpPr>
          <p:nvPr/>
        </p:nvCxnSpPr>
        <p:spPr>
          <a:xfrm flipH="1" rot="10800000">
            <a:off x="3491100" y="1287600"/>
            <a:ext cx="325200" cy="1597200"/>
          </a:xfrm>
          <a:prstGeom prst="bentConnector3">
            <a:avLst>
              <a:gd fmla="val 50000" name="adj1"/>
            </a:avLst>
          </a:prstGeom>
          <a:noFill/>
          <a:ln cap="flat" cmpd="sng" w="9525">
            <a:solidFill>
              <a:schemeClr val="dk2"/>
            </a:solidFill>
            <a:prstDash val="solid"/>
            <a:round/>
            <a:headEnd len="sm" w="sm" type="none"/>
            <a:tailEnd len="med" w="med" type="triangle"/>
          </a:ln>
        </p:spPr>
      </p:cxnSp>
      <p:cxnSp>
        <p:nvCxnSpPr>
          <p:cNvPr id="103" name="Google Shape;103;p5"/>
          <p:cNvCxnSpPr>
            <a:endCxn id="101" idx="0"/>
          </p:cNvCxnSpPr>
          <p:nvPr/>
        </p:nvCxnSpPr>
        <p:spPr>
          <a:xfrm>
            <a:off x="4827750" y="217350"/>
            <a:ext cx="5100" cy="518400"/>
          </a:xfrm>
          <a:prstGeom prst="straightConnector1">
            <a:avLst/>
          </a:prstGeom>
          <a:noFill/>
          <a:ln cap="flat" cmpd="sng" w="9525">
            <a:solidFill>
              <a:schemeClr val="dk2"/>
            </a:solidFill>
            <a:prstDash val="solid"/>
            <a:round/>
            <a:headEnd len="sm" w="sm" type="none"/>
            <a:tailEnd len="med" w="med" type="triangle"/>
          </a:ln>
        </p:spPr>
      </p:cxnSp>
      <p:sp>
        <p:nvSpPr>
          <p:cNvPr id="104" name="Google Shape;104;p5"/>
          <p:cNvSpPr txBox="1"/>
          <p:nvPr/>
        </p:nvSpPr>
        <p:spPr>
          <a:xfrm>
            <a:off x="4928750" y="38025"/>
            <a:ext cx="8100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00000"/>
                </a:solidFill>
                <a:latin typeface="Arial"/>
                <a:ea typeface="Arial"/>
                <a:cs typeface="Arial"/>
                <a:sym typeface="Arial"/>
              </a:rPr>
              <a:t>Style image</a:t>
            </a:r>
            <a:endParaRPr b="0" i="0" sz="1300" u="none" cap="none" strike="noStrike">
              <a:solidFill>
                <a:srgbClr val="000000"/>
              </a:solidFill>
              <a:latin typeface="Arial"/>
              <a:ea typeface="Arial"/>
              <a:cs typeface="Arial"/>
              <a:sym typeface="Arial"/>
            </a:endParaRPr>
          </a:p>
        </p:txBody>
      </p:sp>
      <p:sp>
        <p:nvSpPr>
          <p:cNvPr id="105" name="Google Shape;105;p5"/>
          <p:cNvSpPr/>
          <p:nvPr/>
        </p:nvSpPr>
        <p:spPr>
          <a:xfrm>
            <a:off x="6182700" y="1320750"/>
            <a:ext cx="2033100" cy="518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3. </a:t>
            </a:r>
            <a:r>
              <a:rPr b="0" i="0" lang="en-GB" sz="1200" u="none" cap="none" strike="noStrike">
                <a:solidFill>
                  <a:schemeClr val="dk1"/>
                </a:solidFill>
                <a:latin typeface="Arial"/>
                <a:ea typeface="Arial"/>
                <a:cs typeface="Arial"/>
                <a:sym typeface="Arial"/>
              </a:rPr>
              <a:t>Scale up</a:t>
            </a:r>
            <a:r>
              <a:rPr b="0" i="0" lang="en-GB" sz="1200" u="none" cap="none" strike="noStrike">
                <a:solidFill>
                  <a:srgbClr val="000000"/>
                </a:solidFill>
                <a:latin typeface="Arial"/>
                <a:ea typeface="Arial"/>
                <a:cs typeface="Arial"/>
                <a:sym typeface="Arial"/>
              </a:rPr>
              <a:t> the image to 2k</a:t>
            </a:r>
            <a:endParaRPr b="0" i="0" sz="1200" u="none" cap="none" strike="noStrike">
              <a:solidFill>
                <a:srgbClr val="000000"/>
              </a:solidFill>
              <a:latin typeface="Arial"/>
              <a:ea typeface="Arial"/>
              <a:cs typeface="Arial"/>
              <a:sym typeface="Arial"/>
            </a:endParaRPr>
          </a:p>
        </p:txBody>
      </p:sp>
      <p:sp>
        <p:nvSpPr>
          <p:cNvPr id="106" name="Google Shape;106;p5"/>
          <p:cNvSpPr/>
          <p:nvPr/>
        </p:nvSpPr>
        <p:spPr>
          <a:xfrm>
            <a:off x="6185400" y="2319301"/>
            <a:ext cx="2033100" cy="5112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4. Apply noise removal</a:t>
            </a:r>
            <a:endParaRPr b="0" i="0" sz="1200" u="none" cap="none" strike="noStrike">
              <a:solidFill>
                <a:srgbClr val="000000"/>
              </a:solidFill>
              <a:latin typeface="Arial"/>
              <a:ea typeface="Arial"/>
              <a:cs typeface="Arial"/>
              <a:sym typeface="Arial"/>
            </a:endParaRPr>
          </a:p>
        </p:txBody>
      </p:sp>
      <p:sp>
        <p:nvSpPr>
          <p:cNvPr id="107" name="Google Shape;107;p5"/>
          <p:cNvSpPr/>
          <p:nvPr/>
        </p:nvSpPr>
        <p:spPr>
          <a:xfrm>
            <a:off x="6193500" y="3337350"/>
            <a:ext cx="2033100" cy="4617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5. Scale up the image to 8k</a:t>
            </a:r>
            <a:endParaRPr b="0" i="0" sz="1200" u="none" cap="none" strike="noStrike">
              <a:solidFill>
                <a:srgbClr val="000000"/>
              </a:solidFill>
              <a:latin typeface="Arial"/>
              <a:ea typeface="Arial"/>
              <a:cs typeface="Arial"/>
              <a:sym typeface="Arial"/>
            </a:endParaRPr>
          </a:p>
        </p:txBody>
      </p:sp>
      <p:cxnSp>
        <p:nvCxnSpPr>
          <p:cNvPr id="108" name="Google Shape;108;p5"/>
          <p:cNvCxnSpPr>
            <a:stCxn id="107" idx="2"/>
          </p:cNvCxnSpPr>
          <p:nvPr/>
        </p:nvCxnSpPr>
        <p:spPr>
          <a:xfrm flipH="1">
            <a:off x="7209450" y="3799050"/>
            <a:ext cx="600" cy="965400"/>
          </a:xfrm>
          <a:prstGeom prst="straightConnector1">
            <a:avLst/>
          </a:prstGeom>
          <a:noFill/>
          <a:ln cap="flat" cmpd="sng" w="9525">
            <a:solidFill>
              <a:schemeClr val="dk2"/>
            </a:solidFill>
            <a:prstDash val="solid"/>
            <a:round/>
            <a:headEnd len="sm" w="sm" type="none"/>
            <a:tailEnd len="med" w="med" type="triangle"/>
          </a:ln>
        </p:spPr>
      </p:cxnSp>
      <p:sp>
        <p:nvSpPr>
          <p:cNvPr id="109" name="Google Shape;109;p5"/>
          <p:cNvSpPr txBox="1"/>
          <p:nvPr/>
        </p:nvSpPr>
        <p:spPr>
          <a:xfrm>
            <a:off x="7210050" y="4078225"/>
            <a:ext cx="8100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00000"/>
                </a:solidFill>
                <a:latin typeface="Arial"/>
                <a:ea typeface="Arial"/>
                <a:cs typeface="Arial"/>
                <a:sym typeface="Arial"/>
              </a:rPr>
              <a:t>Result image</a:t>
            </a:r>
            <a:endParaRPr b="0" i="0" sz="1300" u="none" cap="none" strike="noStrike">
              <a:solidFill>
                <a:srgbClr val="000000"/>
              </a:solidFill>
              <a:latin typeface="Arial"/>
              <a:ea typeface="Arial"/>
              <a:cs typeface="Arial"/>
              <a:sym typeface="Arial"/>
            </a:endParaRPr>
          </a:p>
        </p:txBody>
      </p:sp>
      <p:sp>
        <p:nvSpPr>
          <p:cNvPr id="110" name="Google Shape;110;p5"/>
          <p:cNvSpPr/>
          <p:nvPr/>
        </p:nvSpPr>
        <p:spPr>
          <a:xfrm>
            <a:off x="1458000" y="3360600"/>
            <a:ext cx="2033100" cy="4617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1.4 (Optional) Cut a specific part</a:t>
            </a:r>
            <a:endParaRPr b="0" i="0" sz="1200" u="none" cap="none" strike="noStrike">
              <a:solidFill>
                <a:srgbClr val="000000"/>
              </a:solidFill>
              <a:latin typeface="Arial"/>
              <a:ea typeface="Arial"/>
              <a:cs typeface="Arial"/>
              <a:sym typeface="Arial"/>
            </a:endParaRPr>
          </a:p>
        </p:txBody>
      </p:sp>
      <p:cxnSp>
        <p:nvCxnSpPr>
          <p:cNvPr id="111" name="Google Shape;111;p5"/>
          <p:cNvCxnSpPr>
            <a:stCxn id="106" idx="2"/>
            <a:endCxn id="107" idx="0"/>
          </p:cNvCxnSpPr>
          <p:nvPr/>
        </p:nvCxnSpPr>
        <p:spPr>
          <a:xfrm>
            <a:off x="7201950" y="2830501"/>
            <a:ext cx="8100" cy="506700"/>
          </a:xfrm>
          <a:prstGeom prst="straightConnector1">
            <a:avLst/>
          </a:prstGeom>
          <a:noFill/>
          <a:ln cap="flat" cmpd="sng" w="9525">
            <a:solidFill>
              <a:schemeClr val="dk2"/>
            </a:solidFill>
            <a:prstDash val="solid"/>
            <a:round/>
            <a:headEnd len="sm" w="sm" type="none"/>
            <a:tailEnd len="med" w="med" type="triangle"/>
          </a:ln>
        </p:spPr>
      </p:cxnSp>
      <p:sp>
        <p:nvSpPr>
          <p:cNvPr id="112" name="Google Shape;112;p5"/>
          <p:cNvSpPr/>
          <p:nvPr/>
        </p:nvSpPr>
        <p:spPr>
          <a:xfrm>
            <a:off x="3812000" y="3360600"/>
            <a:ext cx="2033100" cy="4617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GB" sz="1100" u="none" cap="none" strike="noStrike">
                <a:solidFill>
                  <a:srgbClr val="000000"/>
                </a:solidFill>
                <a:latin typeface="Arial"/>
                <a:ea typeface="Arial"/>
                <a:cs typeface="Arial"/>
                <a:sym typeface="Arial"/>
              </a:rPr>
              <a:t>2.2 (Optional) Apply style transfer to part of the image</a:t>
            </a:r>
            <a:endParaRPr b="0" i="0" sz="1100" u="none" cap="none" strike="noStrike">
              <a:solidFill>
                <a:srgbClr val="000000"/>
              </a:solidFill>
              <a:latin typeface="Arial"/>
              <a:ea typeface="Arial"/>
              <a:cs typeface="Arial"/>
              <a:sym typeface="Arial"/>
            </a:endParaRPr>
          </a:p>
        </p:txBody>
      </p:sp>
      <p:sp>
        <p:nvSpPr>
          <p:cNvPr id="113" name="Google Shape;113;p5"/>
          <p:cNvSpPr txBox="1"/>
          <p:nvPr/>
        </p:nvSpPr>
        <p:spPr>
          <a:xfrm>
            <a:off x="4838175" y="3827400"/>
            <a:ext cx="8100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GB" sz="1300" u="none" cap="none" strike="noStrike">
                <a:solidFill>
                  <a:srgbClr val="000000"/>
                </a:solidFill>
                <a:latin typeface="Arial"/>
                <a:ea typeface="Arial"/>
                <a:cs typeface="Arial"/>
                <a:sym typeface="Arial"/>
              </a:rPr>
              <a:t>Style image</a:t>
            </a:r>
            <a:endParaRPr b="0" i="0" sz="1300" u="none" cap="none" strike="noStrike">
              <a:solidFill>
                <a:srgbClr val="000000"/>
              </a:solidFill>
              <a:latin typeface="Arial"/>
              <a:ea typeface="Arial"/>
              <a:cs typeface="Arial"/>
              <a:sym typeface="Arial"/>
            </a:endParaRPr>
          </a:p>
        </p:txBody>
      </p:sp>
      <p:cxnSp>
        <p:nvCxnSpPr>
          <p:cNvPr id="114" name="Google Shape;114;p5"/>
          <p:cNvCxnSpPr>
            <a:endCxn id="112" idx="2"/>
          </p:cNvCxnSpPr>
          <p:nvPr/>
        </p:nvCxnSpPr>
        <p:spPr>
          <a:xfrm rot="10800000">
            <a:off x="4828550" y="3822300"/>
            <a:ext cx="5400" cy="513900"/>
          </a:xfrm>
          <a:prstGeom prst="straightConnector1">
            <a:avLst/>
          </a:prstGeom>
          <a:noFill/>
          <a:ln cap="flat" cmpd="sng" w="9525">
            <a:solidFill>
              <a:schemeClr val="dk2"/>
            </a:solidFill>
            <a:prstDash val="solid"/>
            <a:round/>
            <a:headEnd len="sm" w="sm" type="none"/>
            <a:tailEnd len="med" w="med" type="triangle"/>
          </a:ln>
        </p:spPr>
      </p:cxnSp>
      <p:sp>
        <p:nvSpPr>
          <p:cNvPr id="115" name="Google Shape;115;p5"/>
          <p:cNvSpPr/>
          <p:nvPr/>
        </p:nvSpPr>
        <p:spPr>
          <a:xfrm>
            <a:off x="3821700" y="2314875"/>
            <a:ext cx="2033100" cy="518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2.3 (Optional) Combine multiple stylized images</a:t>
            </a:r>
            <a:endParaRPr b="0" i="0" sz="1200" u="none" cap="none" strike="noStrike">
              <a:solidFill>
                <a:srgbClr val="000000"/>
              </a:solidFill>
              <a:latin typeface="Arial"/>
              <a:ea typeface="Arial"/>
              <a:cs typeface="Arial"/>
              <a:sym typeface="Arial"/>
            </a:endParaRPr>
          </a:p>
        </p:txBody>
      </p:sp>
      <p:cxnSp>
        <p:nvCxnSpPr>
          <p:cNvPr id="116" name="Google Shape;116;p5"/>
          <p:cNvCxnSpPr>
            <a:stCxn id="101" idx="2"/>
            <a:endCxn id="115" idx="0"/>
          </p:cNvCxnSpPr>
          <p:nvPr/>
        </p:nvCxnSpPr>
        <p:spPr>
          <a:xfrm>
            <a:off x="4832850" y="1839150"/>
            <a:ext cx="5400" cy="475800"/>
          </a:xfrm>
          <a:prstGeom prst="straightConnector1">
            <a:avLst/>
          </a:prstGeom>
          <a:noFill/>
          <a:ln cap="flat" cmpd="sng" w="9525">
            <a:solidFill>
              <a:schemeClr val="dk2"/>
            </a:solidFill>
            <a:prstDash val="solid"/>
            <a:round/>
            <a:headEnd len="sm" w="sm" type="none"/>
            <a:tailEnd len="med" w="med" type="triangle"/>
          </a:ln>
        </p:spPr>
      </p:cxnSp>
      <p:cxnSp>
        <p:nvCxnSpPr>
          <p:cNvPr id="117" name="Google Shape;117;p5"/>
          <p:cNvCxnSpPr>
            <a:stCxn id="112" idx="0"/>
            <a:endCxn id="115" idx="2"/>
          </p:cNvCxnSpPr>
          <p:nvPr/>
        </p:nvCxnSpPr>
        <p:spPr>
          <a:xfrm flipH="1" rot="10800000">
            <a:off x="4828550" y="2833200"/>
            <a:ext cx="9600" cy="527400"/>
          </a:xfrm>
          <a:prstGeom prst="straightConnector1">
            <a:avLst/>
          </a:prstGeom>
          <a:noFill/>
          <a:ln cap="flat" cmpd="sng" w="9525">
            <a:solidFill>
              <a:schemeClr val="dk2"/>
            </a:solidFill>
            <a:prstDash val="solid"/>
            <a:round/>
            <a:headEnd len="sm" w="sm" type="none"/>
            <a:tailEnd len="med" w="med" type="triangle"/>
          </a:ln>
        </p:spPr>
      </p:cxnSp>
      <p:cxnSp>
        <p:nvCxnSpPr>
          <p:cNvPr id="118" name="Google Shape;118;p5"/>
          <p:cNvCxnSpPr>
            <a:stCxn id="115" idx="3"/>
            <a:endCxn id="105" idx="1"/>
          </p:cNvCxnSpPr>
          <p:nvPr/>
        </p:nvCxnSpPr>
        <p:spPr>
          <a:xfrm flipH="1" rot="10800000">
            <a:off x="5854800" y="1579875"/>
            <a:ext cx="327900" cy="994200"/>
          </a:xfrm>
          <a:prstGeom prst="bentConnector3">
            <a:avLst>
              <a:gd fmla="val 35110" name="adj1"/>
            </a:avLst>
          </a:prstGeom>
          <a:noFill/>
          <a:ln cap="flat" cmpd="sng" w="9525">
            <a:solidFill>
              <a:schemeClr val="dk2"/>
            </a:solidFill>
            <a:prstDash val="solid"/>
            <a:round/>
            <a:headEnd len="sm" w="sm" type="none"/>
            <a:tailEnd len="med" w="med" type="triangle"/>
          </a:ln>
        </p:spPr>
      </p:cxnSp>
      <p:cxnSp>
        <p:nvCxnSpPr>
          <p:cNvPr id="119" name="Google Shape;119;p5"/>
          <p:cNvCxnSpPr>
            <a:stCxn id="110" idx="3"/>
            <a:endCxn id="112" idx="1"/>
          </p:cNvCxnSpPr>
          <p:nvPr/>
        </p:nvCxnSpPr>
        <p:spPr>
          <a:xfrm>
            <a:off x="3491100" y="3591450"/>
            <a:ext cx="321000" cy="0"/>
          </a:xfrm>
          <a:prstGeom prst="straightConnector1">
            <a:avLst/>
          </a:prstGeom>
          <a:noFill/>
          <a:ln cap="flat" cmpd="sng" w="9525">
            <a:solidFill>
              <a:schemeClr val="dk2"/>
            </a:solidFill>
            <a:prstDash val="solid"/>
            <a:round/>
            <a:headEnd len="sm" w="sm" type="none"/>
            <a:tailEnd len="med" w="med" type="triangle"/>
          </a:ln>
        </p:spPr>
      </p:cxnSp>
      <p:cxnSp>
        <p:nvCxnSpPr>
          <p:cNvPr id="120" name="Google Shape;120;p5"/>
          <p:cNvCxnSpPr>
            <a:stCxn id="105" idx="2"/>
            <a:endCxn id="106" idx="0"/>
          </p:cNvCxnSpPr>
          <p:nvPr/>
        </p:nvCxnSpPr>
        <p:spPr>
          <a:xfrm>
            <a:off x="7199250" y="1839150"/>
            <a:ext cx="2700" cy="480300"/>
          </a:xfrm>
          <a:prstGeom prst="straightConnector1">
            <a:avLst/>
          </a:prstGeom>
          <a:noFill/>
          <a:ln cap="flat" cmpd="sng" w="9525">
            <a:solidFill>
              <a:schemeClr val="dk2"/>
            </a:solidFill>
            <a:prstDash val="solid"/>
            <a:round/>
            <a:headEnd len="sm" w="sm" type="none"/>
            <a:tailEnd len="med" w="med" type="triangle"/>
          </a:ln>
        </p:spPr>
      </p:cxnSp>
      <p:cxnSp>
        <p:nvCxnSpPr>
          <p:cNvPr id="121" name="Google Shape;121;p5"/>
          <p:cNvCxnSpPr>
            <a:stCxn id="97" idx="2"/>
            <a:endCxn id="110" idx="0"/>
          </p:cNvCxnSpPr>
          <p:nvPr/>
        </p:nvCxnSpPr>
        <p:spPr>
          <a:xfrm>
            <a:off x="2474550" y="3115650"/>
            <a:ext cx="0" cy="245100"/>
          </a:xfrm>
          <a:prstGeom prst="straightConnector1">
            <a:avLst/>
          </a:prstGeom>
          <a:noFill/>
          <a:ln cap="flat" cmpd="sng" w="9525">
            <a:solidFill>
              <a:schemeClr val="dk2"/>
            </a:solidFill>
            <a:prstDash val="solid"/>
            <a:round/>
            <a:headEnd len="sm" w="sm" type="none"/>
            <a:tailEnd len="med" w="med" type="triangle"/>
          </a:ln>
        </p:spPr>
      </p:cxnSp>
      <p:sp>
        <p:nvSpPr>
          <p:cNvPr id="122" name="Google Shape;122;p5"/>
          <p:cNvSpPr txBox="1"/>
          <p:nvPr/>
        </p:nvSpPr>
        <p:spPr>
          <a:xfrm>
            <a:off x="6056100" y="843600"/>
            <a:ext cx="2259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Arial"/>
                <a:ea typeface="Arial"/>
                <a:cs typeface="Arial"/>
                <a:sym typeface="Arial"/>
              </a:rPr>
              <a:t>Result post-processing</a:t>
            </a:r>
            <a:endParaRPr b="0" i="0" sz="1200" u="none" cap="none" strike="noStrike">
              <a:solidFill>
                <a:srgbClr val="000000"/>
              </a:solidFill>
              <a:latin typeface="Arial"/>
              <a:ea typeface="Arial"/>
              <a:cs typeface="Arial"/>
              <a:sym typeface="Arial"/>
            </a:endParaRPr>
          </a:p>
        </p:txBody>
      </p:sp>
      <p:pic>
        <p:nvPicPr>
          <p:cNvPr id="123" name="Google Shape;123;p5"/>
          <p:cNvPicPr preferRelativeResize="0"/>
          <p:nvPr/>
        </p:nvPicPr>
        <p:blipFill rotWithShape="1">
          <a:blip r:embed="rId3">
            <a:alphaModFix/>
          </a:blip>
          <a:srcRect b="0" l="0" r="0" t="0"/>
          <a:stretch/>
        </p:blipFill>
        <p:spPr>
          <a:xfrm>
            <a:off x="652873" y="1320751"/>
            <a:ext cx="479934" cy="853024"/>
          </a:xfrm>
          <a:prstGeom prst="rect">
            <a:avLst/>
          </a:prstGeom>
          <a:noFill/>
          <a:ln>
            <a:noFill/>
          </a:ln>
        </p:spPr>
      </p:pic>
      <p:pic>
        <p:nvPicPr>
          <p:cNvPr id="124" name="Google Shape;124;p5"/>
          <p:cNvPicPr preferRelativeResize="0"/>
          <p:nvPr/>
        </p:nvPicPr>
        <p:blipFill rotWithShape="1">
          <a:blip r:embed="rId4">
            <a:alphaModFix/>
          </a:blip>
          <a:srcRect b="0" l="0" r="0" t="0"/>
          <a:stretch/>
        </p:blipFill>
        <p:spPr>
          <a:xfrm>
            <a:off x="6590102" y="3996285"/>
            <a:ext cx="479925" cy="769791"/>
          </a:xfrm>
          <a:prstGeom prst="rect">
            <a:avLst/>
          </a:prstGeom>
          <a:noFill/>
          <a:ln>
            <a:noFill/>
          </a:ln>
        </p:spPr>
      </p:pic>
      <p:pic>
        <p:nvPicPr>
          <p:cNvPr id="125" name="Google Shape;125;p5"/>
          <p:cNvPicPr preferRelativeResize="0"/>
          <p:nvPr/>
        </p:nvPicPr>
        <p:blipFill rotWithShape="1">
          <a:blip r:embed="rId5">
            <a:alphaModFix/>
          </a:blip>
          <a:srcRect b="0" l="0" r="0" t="0"/>
          <a:stretch/>
        </p:blipFill>
        <p:spPr>
          <a:xfrm>
            <a:off x="3921856" y="19018"/>
            <a:ext cx="810000" cy="623020"/>
          </a:xfrm>
          <a:prstGeom prst="rect">
            <a:avLst/>
          </a:prstGeom>
          <a:noFill/>
          <a:ln>
            <a:noFill/>
          </a:ln>
        </p:spPr>
      </p:pic>
      <p:pic>
        <p:nvPicPr>
          <p:cNvPr id="126" name="Google Shape;126;p5"/>
          <p:cNvPicPr preferRelativeResize="0"/>
          <p:nvPr/>
        </p:nvPicPr>
        <p:blipFill rotWithShape="1">
          <a:blip r:embed="rId5">
            <a:alphaModFix/>
          </a:blip>
          <a:srcRect b="0" l="0" r="0" t="0"/>
          <a:stretch/>
        </p:blipFill>
        <p:spPr>
          <a:xfrm>
            <a:off x="3873156" y="3887405"/>
            <a:ext cx="810000" cy="623020"/>
          </a:xfrm>
          <a:prstGeom prst="rect">
            <a:avLst/>
          </a:prstGeom>
          <a:noFill/>
          <a:ln>
            <a:noFill/>
          </a:ln>
        </p:spPr>
      </p:pic>
      <p:pic>
        <p:nvPicPr>
          <p:cNvPr id="127" name="Google Shape;127;p5"/>
          <p:cNvPicPr preferRelativeResize="0"/>
          <p:nvPr/>
        </p:nvPicPr>
        <p:blipFill rotWithShape="1">
          <a:blip r:embed="rId6">
            <a:alphaModFix/>
          </a:blip>
          <a:srcRect b="0" l="0" r="0" t="0"/>
          <a:stretch/>
        </p:blipFill>
        <p:spPr>
          <a:xfrm>
            <a:off x="3967925" y="1232800"/>
            <a:ext cx="1735238" cy="585000"/>
          </a:xfrm>
          <a:prstGeom prst="rect">
            <a:avLst/>
          </a:prstGeom>
          <a:noFill/>
          <a:ln>
            <a:noFill/>
          </a:ln>
        </p:spPr>
      </p:pic>
      <p:sp>
        <p:nvSpPr>
          <p:cNvPr id="128" name="Google Shape;128;p5"/>
          <p:cNvSpPr txBox="1"/>
          <p:nvPr/>
        </p:nvSpPr>
        <p:spPr>
          <a:xfrm>
            <a:off x="488100" y="4575525"/>
            <a:ext cx="7738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Arial"/>
                <a:ea typeface="Arial"/>
                <a:cs typeface="Arial"/>
                <a:sym typeface="Arial"/>
              </a:rPr>
              <a:t>[1] </a:t>
            </a:r>
            <a:r>
              <a:rPr b="0" i="0" lang="en-GB" sz="1000" u="none" cap="none" strike="noStrike">
                <a:solidFill>
                  <a:schemeClr val="dk1"/>
                </a:solidFill>
                <a:highlight>
                  <a:srgbClr val="FFFFFF"/>
                </a:highlight>
                <a:latin typeface="Arial"/>
                <a:ea typeface="Arial"/>
                <a:cs typeface="Arial"/>
                <a:sym typeface="Arial"/>
              </a:rPr>
              <a:t>Image Style Transfer Using Convolutional Neural Networks </a:t>
            </a:r>
            <a:r>
              <a:rPr b="0" i="0" lang="en-GB" sz="1000" u="none" cap="none" strike="noStrike">
                <a:solidFill>
                  <a:srgbClr val="000000"/>
                </a:solidFill>
                <a:latin typeface="Arial"/>
                <a:ea typeface="Arial"/>
                <a:cs typeface="Arial"/>
                <a:sym typeface="Arial"/>
              </a:rPr>
              <a:t>https://www.cv-foundation.org/openaccess/content_cvpr_2016/html/Gatys_Image_Style_Transfer_CVPR_2016_paper.html</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Network architecture (Artwork &amp; Video)</a:t>
            </a:r>
            <a:endParaRPr/>
          </a:p>
        </p:txBody>
      </p:sp>
      <p:sp>
        <p:nvSpPr>
          <p:cNvPr id="134" name="Google Shape;134;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pic>
        <p:nvPicPr>
          <p:cNvPr id="135" name="Google Shape;135;p6"/>
          <p:cNvPicPr preferRelativeResize="0"/>
          <p:nvPr/>
        </p:nvPicPr>
        <p:blipFill rotWithShape="1">
          <a:blip r:embed="rId3">
            <a:alphaModFix/>
          </a:blip>
          <a:srcRect b="0" l="0" r="0" t="0"/>
          <a:stretch/>
        </p:blipFill>
        <p:spPr>
          <a:xfrm>
            <a:off x="492450" y="1070974"/>
            <a:ext cx="7980001" cy="2690275"/>
          </a:xfrm>
          <a:prstGeom prst="rect">
            <a:avLst/>
          </a:prstGeom>
          <a:noFill/>
          <a:ln>
            <a:noFill/>
          </a:ln>
        </p:spPr>
      </p:pic>
      <p:sp>
        <p:nvSpPr>
          <p:cNvPr id="136" name="Google Shape;136;p6"/>
          <p:cNvSpPr txBox="1"/>
          <p:nvPr/>
        </p:nvSpPr>
        <p:spPr>
          <a:xfrm>
            <a:off x="526500" y="3629250"/>
            <a:ext cx="7980000" cy="147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rgbClr val="000000"/>
                </a:solidFill>
                <a:latin typeface="Arial"/>
                <a:ea typeface="Arial"/>
                <a:cs typeface="Arial"/>
                <a:sym typeface="Arial"/>
              </a:rPr>
              <a:t>Artwork</a:t>
            </a:r>
            <a:r>
              <a:rPr b="0" i="0" lang="en-GB" sz="1400" u="none" cap="none" strike="noStrike">
                <a:solidFill>
                  <a:srgbClr val="000000"/>
                </a:solidFill>
                <a:latin typeface="Arial"/>
                <a:ea typeface="Arial"/>
                <a:cs typeface="Arial"/>
                <a:sym typeface="Arial"/>
              </a:rPr>
              <a:t> </a:t>
            </a:r>
            <a:r>
              <a:rPr b="0" i="0" lang="en-GB" sz="1000" u="none" cap="none" strike="noStrike">
                <a:solidFill>
                  <a:srgbClr val="000000"/>
                </a:solidFill>
                <a:latin typeface="Arial"/>
                <a:ea typeface="Arial"/>
                <a:cs typeface="Arial"/>
                <a:sym typeface="Arial"/>
              </a:rPr>
              <a:t>(https://arxiv.org/abs/1508.06576)</a:t>
            </a:r>
            <a:endParaRPr b="0" i="0" sz="10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en-GB" sz="1400" u="none" cap="none" strike="noStrike">
                <a:solidFill>
                  <a:srgbClr val="000000"/>
                </a:solidFill>
                <a:latin typeface="Arial"/>
                <a:ea typeface="Arial"/>
                <a:cs typeface="Arial"/>
                <a:sym typeface="Arial"/>
              </a:rPr>
              <a:t>VGG network, a convolution neural network</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en-GB" sz="1400" u="none" cap="none" strike="noStrike">
                <a:solidFill>
                  <a:srgbClr val="000000"/>
                </a:solidFill>
                <a:latin typeface="Arial"/>
                <a:ea typeface="Arial"/>
                <a:cs typeface="Arial"/>
                <a:sym typeface="Arial"/>
              </a:rPr>
              <a:t>Flexible to different styles, content weights and style weights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rgbClr val="000000"/>
                </a:solidFill>
                <a:latin typeface="Arial"/>
                <a:ea typeface="Arial"/>
                <a:cs typeface="Arial"/>
                <a:sym typeface="Arial"/>
              </a:rPr>
              <a:t>Video</a:t>
            </a:r>
            <a:r>
              <a:rPr b="0" i="0" lang="en-GB" sz="1400" u="none" cap="none" strike="noStrike">
                <a:solidFill>
                  <a:srgbClr val="000000"/>
                </a:solidFill>
                <a:latin typeface="Arial"/>
                <a:ea typeface="Arial"/>
                <a:cs typeface="Arial"/>
                <a:sym typeface="Arial"/>
              </a:rPr>
              <a:t> </a:t>
            </a:r>
            <a:r>
              <a:rPr b="0" i="0" lang="en-GB" sz="1000" u="none" cap="none" strike="noStrike">
                <a:solidFill>
                  <a:srgbClr val="000000"/>
                </a:solidFill>
                <a:latin typeface="Arial"/>
                <a:ea typeface="Arial"/>
                <a:cs typeface="Arial"/>
                <a:sym typeface="Arial"/>
              </a:rPr>
              <a:t>(https://arxiv.org/abs/1603.08155)</a:t>
            </a:r>
            <a:endParaRPr b="0" i="0" sz="10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en-GB" sz="1400" u="none" cap="none" strike="noStrike">
                <a:solidFill>
                  <a:srgbClr val="000000"/>
                </a:solidFill>
                <a:latin typeface="Arial"/>
                <a:ea typeface="Arial"/>
                <a:cs typeface="Arial"/>
                <a:sym typeface="Arial"/>
              </a:rPr>
              <a:t>Faster process time</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000000"/>
              </a:buClr>
              <a:buSzPts val="1400"/>
              <a:buFont typeface="Arial"/>
              <a:buAutoNum type="arabicPeriod"/>
            </a:pPr>
            <a:r>
              <a:rPr b="0" i="0" lang="en-GB" sz="1400" u="none" cap="none" strike="noStrike">
                <a:solidFill>
                  <a:srgbClr val="000000"/>
                </a:solidFill>
                <a:latin typeface="Arial"/>
                <a:ea typeface="Arial"/>
                <a:cs typeface="Arial"/>
                <a:sym typeface="Arial"/>
              </a:rPr>
              <a:t>Better quality in super-resolution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Example 1</a:t>
            </a:r>
            <a:endParaRPr/>
          </a:p>
        </p:txBody>
      </p:sp>
      <p:sp>
        <p:nvSpPr>
          <p:cNvPr id="142" name="Google Shape;142;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143" name="Google Shape;143;p7"/>
          <p:cNvSpPr txBox="1"/>
          <p:nvPr/>
        </p:nvSpPr>
        <p:spPr>
          <a:xfrm>
            <a:off x="234250" y="2755325"/>
            <a:ext cx="1875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Content image</a:t>
            </a:r>
            <a:endParaRPr b="0" i="0" sz="1300" u="none" cap="none" strike="noStrike">
              <a:solidFill>
                <a:srgbClr val="000000"/>
              </a:solidFill>
              <a:latin typeface="Arial"/>
              <a:ea typeface="Arial"/>
              <a:cs typeface="Arial"/>
              <a:sym typeface="Arial"/>
            </a:endParaRPr>
          </a:p>
        </p:txBody>
      </p:sp>
      <p:sp>
        <p:nvSpPr>
          <p:cNvPr id="144" name="Google Shape;144;p7"/>
          <p:cNvSpPr txBox="1"/>
          <p:nvPr/>
        </p:nvSpPr>
        <p:spPr>
          <a:xfrm>
            <a:off x="-50150" y="4301875"/>
            <a:ext cx="24438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Style image</a:t>
            </a:r>
            <a:endParaRPr b="0" i="0" sz="1400" u="none" cap="none" strike="noStrike">
              <a:solidFill>
                <a:srgbClr val="000000"/>
              </a:solidFill>
              <a:latin typeface="Arial"/>
              <a:ea typeface="Arial"/>
              <a:cs typeface="Arial"/>
              <a:sym typeface="Arial"/>
            </a:endParaRPr>
          </a:p>
        </p:txBody>
      </p:sp>
      <p:sp>
        <p:nvSpPr>
          <p:cNvPr id="145" name="Google Shape;145;p7"/>
          <p:cNvSpPr txBox="1"/>
          <p:nvPr/>
        </p:nvSpPr>
        <p:spPr>
          <a:xfrm>
            <a:off x="6358225" y="3642725"/>
            <a:ext cx="2091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Result image</a:t>
            </a:r>
            <a:endParaRPr b="0" i="0" sz="1300" u="none" cap="none" strike="noStrike">
              <a:solidFill>
                <a:srgbClr val="000000"/>
              </a:solidFill>
              <a:latin typeface="Arial"/>
              <a:ea typeface="Arial"/>
              <a:cs typeface="Arial"/>
              <a:sym typeface="Arial"/>
            </a:endParaRPr>
          </a:p>
        </p:txBody>
      </p:sp>
      <p:pic>
        <p:nvPicPr>
          <p:cNvPr id="146" name="Google Shape;146;p7"/>
          <p:cNvPicPr preferRelativeResize="0"/>
          <p:nvPr/>
        </p:nvPicPr>
        <p:blipFill rotWithShape="1">
          <a:blip r:embed="rId3">
            <a:alphaModFix/>
          </a:blip>
          <a:srcRect b="0" l="0" r="0" t="0"/>
          <a:stretch/>
        </p:blipFill>
        <p:spPr>
          <a:xfrm>
            <a:off x="688799" y="1038550"/>
            <a:ext cx="965900" cy="1716771"/>
          </a:xfrm>
          <a:prstGeom prst="rect">
            <a:avLst/>
          </a:prstGeom>
          <a:noFill/>
          <a:ln>
            <a:noFill/>
          </a:ln>
        </p:spPr>
      </p:pic>
      <p:pic>
        <p:nvPicPr>
          <p:cNvPr id="147" name="Google Shape;147;p7"/>
          <p:cNvPicPr preferRelativeResize="0"/>
          <p:nvPr/>
        </p:nvPicPr>
        <p:blipFill rotWithShape="1">
          <a:blip r:embed="rId4">
            <a:alphaModFix/>
          </a:blip>
          <a:srcRect b="0" l="0" r="0" t="0"/>
          <a:stretch/>
        </p:blipFill>
        <p:spPr>
          <a:xfrm>
            <a:off x="6658525" y="1314350"/>
            <a:ext cx="1490400" cy="2390576"/>
          </a:xfrm>
          <a:prstGeom prst="rect">
            <a:avLst/>
          </a:prstGeom>
          <a:noFill/>
          <a:ln>
            <a:noFill/>
          </a:ln>
        </p:spPr>
      </p:pic>
      <p:pic>
        <p:nvPicPr>
          <p:cNvPr id="148" name="Google Shape;148;p7"/>
          <p:cNvPicPr preferRelativeResize="0"/>
          <p:nvPr/>
        </p:nvPicPr>
        <p:blipFill rotWithShape="1">
          <a:blip r:embed="rId5">
            <a:alphaModFix/>
          </a:blip>
          <a:srcRect b="0" l="0" r="0" t="0"/>
          <a:stretch/>
        </p:blipFill>
        <p:spPr>
          <a:xfrm>
            <a:off x="426554" y="3155518"/>
            <a:ext cx="1490400" cy="1146357"/>
          </a:xfrm>
          <a:prstGeom prst="rect">
            <a:avLst/>
          </a:prstGeom>
          <a:noFill/>
          <a:ln>
            <a:noFill/>
          </a:ln>
        </p:spPr>
      </p:pic>
      <p:pic>
        <p:nvPicPr>
          <p:cNvPr id="149" name="Google Shape;149;p7"/>
          <p:cNvPicPr preferRelativeResize="0"/>
          <p:nvPr/>
        </p:nvPicPr>
        <p:blipFill rotWithShape="1">
          <a:blip r:embed="rId6">
            <a:alphaModFix/>
          </a:blip>
          <a:srcRect b="0" l="0" r="0" t="0"/>
          <a:stretch/>
        </p:blipFill>
        <p:spPr>
          <a:xfrm>
            <a:off x="2766300" y="1936475"/>
            <a:ext cx="3400335" cy="1146350"/>
          </a:xfrm>
          <a:prstGeom prst="rect">
            <a:avLst/>
          </a:prstGeom>
          <a:noFill/>
          <a:ln>
            <a:noFill/>
          </a:ln>
        </p:spPr>
      </p:pic>
      <p:cxnSp>
        <p:nvCxnSpPr>
          <p:cNvPr id="150" name="Google Shape;150;p7"/>
          <p:cNvCxnSpPr>
            <a:stCxn id="149" idx="3"/>
            <a:endCxn id="147" idx="1"/>
          </p:cNvCxnSpPr>
          <p:nvPr/>
        </p:nvCxnSpPr>
        <p:spPr>
          <a:xfrm>
            <a:off x="6166635" y="2509650"/>
            <a:ext cx="492000" cy="0"/>
          </a:xfrm>
          <a:prstGeom prst="straightConnector1">
            <a:avLst/>
          </a:prstGeom>
          <a:noFill/>
          <a:ln cap="flat" cmpd="sng" w="9525">
            <a:solidFill>
              <a:schemeClr val="dk2"/>
            </a:solidFill>
            <a:prstDash val="solid"/>
            <a:round/>
            <a:headEnd len="sm" w="sm" type="none"/>
            <a:tailEnd len="med" w="med" type="triangle"/>
          </a:ln>
        </p:spPr>
      </p:cxnSp>
      <p:cxnSp>
        <p:nvCxnSpPr>
          <p:cNvPr id="151" name="Google Shape;151;p7"/>
          <p:cNvCxnSpPr>
            <a:stCxn id="146" idx="3"/>
          </p:cNvCxnSpPr>
          <p:nvPr/>
        </p:nvCxnSpPr>
        <p:spPr>
          <a:xfrm>
            <a:off x="1654699" y="1896936"/>
            <a:ext cx="1033500" cy="434400"/>
          </a:xfrm>
          <a:prstGeom prst="straightConnector1">
            <a:avLst/>
          </a:prstGeom>
          <a:noFill/>
          <a:ln cap="flat" cmpd="sng" w="9525">
            <a:solidFill>
              <a:schemeClr val="dk2"/>
            </a:solidFill>
            <a:prstDash val="solid"/>
            <a:round/>
            <a:headEnd len="sm" w="sm" type="none"/>
            <a:tailEnd len="med" w="med" type="triangle"/>
          </a:ln>
        </p:spPr>
      </p:cxnSp>
      <p:cxnSp>
        <p:nvCxnSpPr>
          <p:cNvPr id="152" name="Google Shape;152;p7"/>
          <p:cNvCxnSpPr>
            <a:stCxn id="148" idx="3"/>
          </p:cNvCxnSpPr>
          <p:nvPr/>
        </p:nvCxnSpPr>
        <p:spPr>
          <a:xfrm flipH="1" rot="10800000">
            <a:off x="1916954" y="2921696"/>
            <a:ext cx="771300" cy="807000"/>
          </a:xfrm>
          <a:prstGeom prst="straightConnector1">
            <a:avLst/>
          </a:prstGeom>
          <a:noFill/>
          <a:ln cap="flat" cmpd="sng" w="9525">
            <a:solidFill>
              <a:schemeClr val="dk2"/>
            </a:solidFill>
            <a:prstDash val="solid"/>
            <a:round/>
            <a:headEnd len="sm" w="sm" type="none"/>
            <a:tailEnd len="med" w="med" type="triangle"/>
          </a:ln>
        </p:spPr>
      </p:cxnSp>
      <p:sp>
        <p:nvSpPr>
          <p:cNvPr id="153" name="Google Shape;153;p7"/>
          <p:cNvSpPr txBox="1"/>
          <p:nvPr/>
        </p:nvSpPr>
        <p:spPr>
          <a:xfrm>
            <a:off x="1779250" y="1554375"/>
            <a:ext cx="86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7"/>
          <p:cNvSpPr txBox="1"/>
          <p:nvPr/>
        </p:nvSpPr>
        <p:spPr>
          <a:xfrm>
            <a:off x="2268725" y="1072650"/>
            <a:ext cx="1561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7"/>
          <p:cNvSpPr txBox="1"/>
          <p:nvPr/>
        </p:nvSpPr>
        <p:spPr>
          <a:xfrm>
            <a:off x="2835925" y="645325"/>
            <a:ext cx="1490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7"/>
          <p:cNvSpPr txBox="1"/>
          <p:nvPr/>
        </p:nvSpPr>
        <p:spPr>
          <a:xfrm>
            <a:off x="1536025" y="1504550"/>
            <a:ext cx="1875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Content weight, </a:t>
            </a:r>
            <a:r>
              <a:rPr b="0" i="1" lang="en-GB" sz="1400" u="none" cap="none" strike="noStrike">
                <a:solidFill>
                  <a:srgbClr val="202124"/>
                </a:solidFill>
                <a:highlight>
                  <a:srgbClr val="FFFFFF"/>
                </a:highlight>
                <a:latin typeface="Arial"/>
                <a:ea typeface="Arial"/>
                <a:cs typeface="Arial"/>
                <a:sym typeface="Arial"/>
              </a:rPr>
              <a:t>α</a:t>
            </a:r>
            <a:endParaRPr b="0" i="1" sz="1400" u="none" cap="none" strike="noStrike">
              <a:solidFill>
                <a:srgbClr val="000000"/>
              </a:solidFill>
              <a:latin typeface="Arial"/>
              <a:ea typeface="Arial"/>
              <a:cs typeface="Arial"/>
              <a:sym typeface="Arial"/>
            </a:endParaRPr>
          </a:p>
        </p:txBody>
      </p:sp>
      <p:sp>
        <p:nvSpPr>
          <p:cNvPr id="157" name="Google Shape;157;p7"/>
          <p:cNvSpPr txBox="1"/>
          <p:nvPr/>
        </p:nvSpPr>
        <p:spPr>
          <a:xfrm>
            <a:off x="1779250" y="3528600"/>
            <a:ext cx="17901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Style weight, </a:t>
            </a:r>
            <a:r>
              <a:rPr b="0" i="1" lang="en-GB" sz="1400" u="none" cap="none" strike="noStrike">
                <a:solidFill>
                  <a:srgbClr val="202124"/>
                </a:solidFill>
                <a:highlight>
                  <a:srgbClr val="FFFFFF"/>
                </a:highlight>
                <a:latin typeface="Arial"/>
                <a:ea typeface="Arial"/>
                <a:cs typeface="Arial"/>
                <a:sym typeface="Arial"/>
              </a:rPr>
              <a:t>β</a:t>
            </a:r>
            <a:endParaRPr b="0" i="1" sz="14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Example 2</a:t>
            </a:r>
            <a:endParaRPr/>
          </a:p>
        </p:txBody>
      </p:sp>
      <p:sp>
        <p:nvSpPr>
          <p:cNvPr id="163" name="Google Shape;16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a:t>‹#›</a:t>
            </a:fld>
            <a:endParaRPr/>
          </a:p>
        </p:txBody>
      </p:sp>
      <p:sp>
        <p:nvSpPr>
          <p:cNvPr id="164" name="Google Shape;164;p8"/>
          <p:cNvSpPr txBox="1"/>
          <p:nvPr/>
        </p:nvSpPr>
        <p:spPr>
          <a:xfrm>
            <a:off x="46025" y="2454300"/>
            <a:ext cx="1875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Content image</a:t>
            </a:r>
            <a:endParaRPr b="0" i="0" sz="1300" u="none" cap="none" strike="noStrike">
              <a:solidFill>
                <a:srgbClr val="000000"/>
              </a:solidFill>
              <a:latin typeface="Arial"/>
              <a:ea typeface="Arial"/>
              <a:cs typeface="Arial"/>
              <a:sym typeface="Arial"/>
            </a:endParaRPr>
          </a:p>
        </p:txBody>
      </p:sp>
      <p:sp>
        <p:nvSpPr>
          <p:cNvPr id="165" name="Google Shape;165;p8"/>
          <p:cNvSpPr txBox="1"/>
          <p:nvPr/>
        </p:nvSpPr>
        <p:spPr>
          <a:xfrm>
            <a:off x="-238375" y="3886975"/>
            <a:ext cx="24438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Style image</a:t>
            </a:r>
            <a:endParaRPr b="0" i="0" sz="1400" u="none" cap="none" strike="noStrike">
              <a:solidFill>
                <a:srgbClr val="000000"/>
              </a:solidFill>
              <a:latin typeface="Arial"/>
              <a:ea typeface="Arial"/>
              <a:cs typeface="Arial"/>
              <a:sym typeface="Arial"/>
            </a:endParaRPr>
          </a:p>
        </p:txBody>
      </p:sp>
      <p:sp>
        <p:nvSpPr>
          <p:cNvPr id="166" name="Google Shape;166;p8"/>
          <p:cNvSpPr txBox="1"/>
          <p:nvPr/>
        </p:nvSpPr>
        <p:spPr>
          <a:xfrm>
            <a:off x="6826375" y="3210525"/>
            <a:ext cx="2091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Result image</a:t>
            </a:r>
            <a:endParaRPr b="0" i="0" sz="1300" u="none" cap="none" strike="noStrike">
              <a:solidFill>
                <a:srgbClr val="000000"/>
              </a:solidFill>
              <a:latin typeface="Arial"/>
              <a:ea typeface="Arial"/>
              <a:cs typeface="Arial"/>
              <a:sym typeface="Arial"/>
            </a:endParaRPr>
          </a:p>
        </p:txBody>
      </p:sp>
      <p:pic>
        <p:nvPicPr>
          <p:cNvPr id="167" name="Google Shape;167;p8"/>
          <p:cNvPicPr preferRelativeResize="0"/>
          <p:nvPr/>
        </p:nvPicPr>
        <p:blipFill rotWithShape="1">
          <a:blip r:embed="rId3">
            <a:alphaModFix/>
          </a:blip>
          <a:srcRect b="0" l="0" r="0" t="0"/>
          <a:stretch/>
        </p:blipFill>
        <p:spPr>
          <a:xfrm>
            <a:off x="2766300" y="1936475"/>
            <a:ext cx="3400335" cy="1146350"/>
          </a:xfrm>
          <a:prstGeom prst="rect">
            <a:avLst/>
          </a:prstGeom>
          <a:noFill/>
          <a:ln>
            <a:noFill/>
          </a:ln>
        </p:spPr>
      </p:pic>
      <p:cxnSp>
        <p:nvCxnSpPr>
          <p:cNvPr id="168" name="Google Shape;168;p8"/>
          <p:cNvCxnSpPr>
            <a:stCxn id="167" idx="3"/>
          </p:cNvCxnSpPr>
          <p:nvPr/>
        </p:nvCxnSpPr>
        <p:spPr>
          <a:xfrm>
            <a:off x="6166635" y="2509650"/>
            <a:ext cx="492000" cy="0"/>
          </a:xfrm>
          <a:prstGeom prst="straightConnector1">
            <a:avLst/>
          </a:prstGeom>
          <a:noFill/>
          <a:ln cap="flat" cmpd="sng" w="9525">
            <a:solidFill>
              <a:schemeClr val="dk2"/>
            </a:solidFill>
            <a:prstDash val="solid"/>
            <a:round/>
            <a:headEnd len="sm" w="sm" type="none"/>
            <a:tailEnd len="med" w="med" type="triangle"/>
          </a:ln>
        </p:spPr>
      </p:cxnSp>
      <p:cxnSp>
        <p:nvCxnSpPr>
          <p:cNvPr id="169" name="Google Shape;169;p8"/>
          <p:cNvCxnSpPr/>
          <p:nvPr/>
        </p:nvCxnSpPr>
        <p:spPr>
          <a:xfrm>
            <a:off x="1654699" y="1896936"/>
            <a:ext cx="1033500" cy="434400"/>
          </a:xfrm>
          <a:prstGeom prst="straightConnector1">
            <a:avLst/>
          </a:prstGeom>
          <a:noFill/>
          <a:ln cap="flat" cmpd="sng" w="9525">
            <a:solidFill>
              <a:schemeClr val="dk2"/>
            </a:solidFill>
            <a:prstDash val="solid"/>
            <a:round/>
            <a:headEnd len="sm" w="sm" type="none"/>
            <a:tailEnd len="med" w="med" type="triangle"/>
          </a:ln>
        </p:spPr>
      </p:cxnSp>
      <p:cxnSp>
        <p:nvCxnSpPr>
          <p:cNvPr id="170" name="Google Shape;170;p8"/>
          <p:cNvCxnSpPr>
            <a:stCxn id="171" idx="3"/>
          </p:cNvCxnSpPr>
          <p:nvPr/>
        </p:nvCxnSpPr>
        <p:spPr>
          <a:xfrm flipH="1" rot="10800000">
            <a:off x="1654700" y="2743133"/>
            <a:ext cx="1025700" cy="627600"/>
          </a:xfrm>
          <a:prstGeom prst="straightConnector1">
            <a:avLst/>
          </a:prstGeom>
          <a:noFill/>
          <a:ln cap="flat" cmpd="sng" w="9525">
            <a:solidFill>
              <a:schemeClr val="dk2"/>
            </a:solidFill>
            <a:prstDash val="solid"/>
            <a:round/>
            <a:headEnd len="sm" w="sm" type="none"/>
            <a:tailEnd len="med" w="med" type="triangle"/>
          </a:ln>
        </p:spPr>
      </p:cxnSp>
      <p:sp>
        <p:nvSpPr>
          <p:cNvPr id="172" name="Google Shape;172;p8"/>
          <p:cNvSpPr txBox="1"/>
          <p:nvPr/>
        </p:nvSpPr>
        <p:spPr>
          <a:xfrm>
            <a:off x="1779250" y="1554375"/>
            <a:ext cx="862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8"/>
          <p:cNvSpPr txBox="1"/>
          <p:nvPr/>
        </p:nvSpPr>
        <p:spPr>
          <a:xfrm>
            <a:off x="2268725" y="1072650"/>
            <a:ext cx="1561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8"/>
          <p:cNvSpPr txBox="1"/>
          <p:nvPr/>
        </p:nvSpPr>
        <p:spPr>
          <a:xfrm>
            <a:off x="2835925" y="645325"/>
            <a:ext cx="1490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8"/>
          <p:cNvSpPr txBox="1"/>
          <p:nvPr/>
        </p:nvSpPr>
        <p:spPr>
          <a:xfrm>
            <a:off x="1654700" y="1628150"/>
            <a:ext cx="18750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Content weight, </a:t>
            </a:r>
            <a:r>
              <a:rPr b="0" i="1" lang="en-GB" sz="1400" u="none" cap="none" strike="noStrike">
                <a:solidFill>
                  <a:srgbClr val="202124"/>
                </a:solidFill>
                <a:highlight>
                  <a:srgbClr val="FFFFFF"/>
                </a:highlight>
                <a:latin typeface="Arial"/>
                <a:ea typeface="Arial"/>
                <a:cs typeface="Arial"/>
                <a:sym typeface="Arial"/>
              </a:rPr>
              <a:t>α</a:t>
            </a:r>
            <a:endParaRPr b="0" i="1" sz="1400" u="none" cap="none" strike="noStrike">
              <a:solidFill>
                <a:srgbClr val="000000"/>
              </a:solidFill>
              <a:latin typeface="Arial"/>
              <a:ea typeface="Arial"/>
              <a:cs typeface="Arial"/>
              <a:sym typeface="Arial"/>
            </a:endParaRPr>
          </a:p>
        </p:txBody>
      </p:sp>
      <p:sp>
        <p:nvSpPr>
          <p:cNvPr id="176" name="Google Shape;176;p8"/>
          <p:cNvSpPr txBox="1"/>
          <p:nvPr/>
        </p:nvSpPr>
        <p:spPr>
          <a:xfrm>
            <a:off x="1491800" y="3210525"/>
            <a:ext cx="17901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dk1"/>
                </a:solidFill>
                <a:latin typeface="Arial"/>
                <a:ea typeface="Arial"/>
                <a:cs typeface="Arial"/>
                <a:sym typeface="Arial"/>
              </a:rPr>
              <a:t>Style weight, </a:t>
            </a:r>
            <a:r>
              <a:rPr b="0" i="1" lang="en-GB" sz="1400" u="none" cap="none" strike="noStrike">
                <a:solidFill>
                  <a:srgbClr val="202124"/>
                </a:solidFill>
                <a:highlight>
                  <a:srgbClr val="FFFFFF"/>
                </a:highlight>
                <a:latin typeface="Arial"/>
                <a:ea typeface="Arial"/>
                <a:cs typeface="Arial"/>
                <a:sym typeface="Arial"/>
              </a:rPr>
              <a:t>β</a:t>
            </a:r>
            <a:endParaRPr b="0" i="1" sz="1400" u="none" cap="none" strike="noStrike">
              <a:solidFill>
                <a:schemeClr val="dk1"/>
              </a:solidFill>
              <a:latin typeface="Arial"/>
              <a:ea typeface="Arial"/>
              <a:cs typeface="Arial"/>
              <a:sym typeface="Arial"/>
            </a:endParaRPr>
          </a:p>
        </p:txBody>
      </p:sp>
      <p:pic>
        <p:nvPicPr>
          <p:cNvPr id="177" name="Google Shape;177;p8"/>
          <p:cNvPicPr preferRelativeResize="0"/>
          <p:nvPr/>
        </p:nvPicPr>
        <p:blipFill rotWithShape="1">
          <a:blip r:embed="rId4">
            <a:alphaModFix/>
          </a:blip>
          <a:srcRect b="0" l="0" r="0" t="0"/>
          <a:stretch/>
        </p:blipFill>
        <p:spPr>
          <a:xfrm>
            <a:off x="312350" y="1554375"/>
            <a:ext cx="1342350" cy="832735"/>
          </a:xfrm>
          <a:prstGeom prst="rect">
            <a:avLst/>
          </a:prstGeom>
          <a:noFill/>
          <a:ln>
            <a:noFill/>
          </a:ln>
        </p:spPr>
      </p:pic>
      <p:pic>
        <p:nvPicPr>
          <p:cNvPr id="171" name="Google Shape;171;p8"/>
          <p:cNvPicPr preferRelativeResize="0"/>
          <p:nvPr/>
        </p:nvPicPr>
        <p:blipFill rotWithShape="1">
          <a:blip r:embed="rId5">
            <a:alphaModFix/>
          </a:blip>
          <a:srcRect b="0" l="0" r="0" t="0"/>
          <a:stretch/>
        </p:blipFill>
        <p:spPr>
          <a:xfrm>
            <a:off x="312350" y="2854490"/>
            <a:ext cx="1342350" cy="1032486"/>
          </a:xfrm>
          <a:prstGeom prst="rect">
            <a:avLst/>
          </a:prstGeom>
          <a:noFill/>
          <a:ln>
            <a:noFill/>
          </a:ln>
        </p:spPr>
      </p:pic>
      <p:pic>
        <p:nvPicPr>
          <p:cNvPr id="178" name="Google Shape;178;p8"/>
          <p:cNvPicPr preferRelativeResize="0"/>
          <p:nvPr/>
        </p:nvPicPr>
        <p:blipFill rotWithShape="1">
          <a:blip r:embed="rId6">
            <a:alphaModFix/>
          </a:blip>
          <a:srcRect b="0" l="0" r="0" t="0"/>
          <a:stretch/>
        </p:blipFill>
        <p:spPr>
          <a:xfrm>
            <a:off x="6690400" y="1797450"/>
            <a:ext cx="2296907" cy="14243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GB"/>
              <a:t>Content Image Preprocessing</a:t>
            </a:r>
            <a:endParaRPr/>
          </a:p>
        </p:txBody>
      </p:sp>
      <p:sp>
        <p:nvSpPr>
          <p:cNvPr id="184" name="Google Shape;184;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GB" sz="1000">
                <a:latin typeface="Arial"/>
                <a:ea typeface="Arial"/>
                <a:cs typeface="Arial"/>
                <a:sym typeface="Arial"/>
              </a:rPr>
              <a:t>‹#›</a:t>
            </a:fld>
            <a:endParaRPr sz="1000">
              <a:latin typeface="Arial"/>
              <a:ea typeface="Arial"/>
              <a:cs typeface="Arial"/>
              <a:sym typeface="Arial"/>
            </a:endParaRPr>
          </a:p>
        </p:txBody>
      </p:sp>
      <p:sp>
        <p:nvSpPr>
          <p:cNvPr id="185" name="Google Shape;185;p9"/>
          <p:cNvSpPr txBox="1"/>
          <p:nvPr/>
        </p:nvSpPr>
        <p:spPr>
          <a:xfrm>
            <a:off x="114825" y="2859100"/>
            <a:ext cx="2443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1.1 Change to white background</a:t>
            </a:r>
            <a:endParaRPr b="0" i="0" sz="1400" u="none" cap="none" strike="noStrike">
              <a:solidFill>
                <a:srgbClr val="000000"/>
              </a:solidFill>
              <a:latin typeface="Arial"/>
              <a:ea typeface="Arial"/>
              <a:cs typeface="Arial"/>
              <a:sym typeface="Arial"/>
            </a:endParaRPr>
          </a:p>
        </p:txBody>
      </p:sp>
      <p:sp>
        <p:nvSpPr>
          <p:cNvPr id="186" name="Google Shape;186;p9"/>
          <p:cNvSpPr txBox="1"/>
          <p:nvPr/>
        </p:nvSpPr>
        <p:spPr>
          <a:xfrm>
            <a:off x="2249925" y="4142250"/>
            <a:ext cx="24438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1.2 (Optional) Cropping</a:t>
            </a:r>
            <a:endParaRPr b="0" i="0" sz="1400" u="none" cap="none" strike="noStrike">
              <a:solidFill>
                <a:srgbClr val="000000"/>
              </a:solidFill>
              <a:latin typeface="Arial"/>
              <a:ea typeface="Arial"/>
              <a:cs typeface="Arial"/>
              <a:sym typeface="Arial"/>
            </a:endParaRPr>
          </a:p>
        </p:txBody>
      </p:sp>
      <p:sp>
        <p:nvSpPr>
          <p:cNvPr id="187" name="Google Shape;187;p9"/>
          <p:cNvSpPr txBox="1"/>
          <p:nvPr/>
        </p:nvSpPr>
        <p:spPr>
          <a:xfrm>
            <a:off x="4422650" y="4142250"/>
            <a:ext cx="2443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1.3 (Optional) Change to a good background</a:t>
            </a:r>
            <a:endParaRPr b="0" i="0" sz="1400" u="none" cap="none" strike="noStrike">
              <a:solidFill>
                <a:srgbClr val="000000"/>
              </a:solidFill>
              <a:latin typeface="Arial"/>
              <a:ea typeface="Arial"/>
              <a:cs typeface="Arial"/>
              <a:sym typeface="Arial"/>
            </a:endParaRPr>
          </a:p>
        </p:txBody>
      </p:sp>
      <p:sp>
        <p:nvSpPr>
          <p:cNvPr id="188" name="Google Shape;188;p9"/>
          <p:cNvSpPr txBox="1"/>
          <p:nvPr/>
        </p:nvSpPr>
        <p:spPr>
          <a:xfrm>
            <a:off x="6595375" y="4142250"/>
            <a:ext cx="2443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1.4 (Optional) Cut a specific part</a:t>
            </a:r>
            <a:endParaRPr b="0" i="0" sz="1400" u="none" cap="none" strike="noStrike">
              <a:solidFill>
                <a:srgbClr val="000000"/>
              </a:solidFill>
              <a:latin typeface="Arial"/>
              <a:ea typeface="Arial"/>
              <a:cs typeface="Arial"/>
              <a:sym typeface="Arial"/>
            </a:endParaRPr>
          </a:p>
        </p:txBody>
      </p:sp>
      <p:pic>
        <p:nvPicPr>
          <p:cNvPr id="189" name="Google Shape;189;p9"/>
          <p:cNvPicPr preferRelativeResize="0"/>
          <p:nvPr/>
        </p:nvPicPr>
        <p:blipFill rotWithShape="1">
          <a:blip r:embed="rId3">
            <a:alphaModFix/>
          </a:blip>
          <a:srcRect b="0" l="0" r="0" t="0"/>
          <a:stretch/>
        </p:blipFill>
        <p:spPr>
          <a:xfrm>
            <a:off x="892580" y="1243379"/>
            <a:ext cx="960226" cy="1660922"/>
          </a:xfrm>
          <a:prstGeom prst="rect">
            <a:avLst/>
          </a:prstGeom>
          <a:noFill/>
          <a:ln>
            <a:noFill/>
          </a:ln>
        </p:spPr>
      </p:pic>
      <p:pic>
        <p:nvPicPr>
          <p:cNvPr id="190" name="Google Shape;190;p9"/>
          <p:cNvPicPr preferRelativeResize="0"/>
          <p:nvPr/>
        </p:nvPicPr>
        <p:blipFill rotWithShape="1">
          <a:blip r:embed="rId4">
            <a:alphaModFix/>
          </a:blip>
          <a:srcRect b="0" l="0" r="0" t="0"/>
          <a:stretch/>
        </p:blipFill>
        <p:spPr>
          <a:xfrm>
            <a:off x="2835962" y="3148050"/>
            <a:ext cx="1420275" cy="994199"/>
          </a:xfrm>
          <a:prstGeom prst="rect">
            <a:avLst/>
          </a:prstGeom>
          <a:noFill/>
          <a:ln>
            <a:noFill/>
          </a:ln>
        </p:spPr>
      </p:pic>
      <p:pic>
        <p:nvPicPr>
          <p:cNvPr id="191" name="Google Shape;191;p9"/>
          <p:cNvPicPr preferRelativeResize="0"/>
          <p:nvPr/>
        </p:nvPicPr>
        <p:blipFill rotWithShape="1">
          <a:blip r:embed="rId5">
            <a:alphaModFix/>
          </a:blip>
          <a:srcRect b="0" l="0" r="0" t="0"/>
          <a:stretch/>
        </p:blipFill>
        <p:spPr>
          <a:xfrm>
            <a:off x="2669525" y="1288604"/>
            <a:ext cx="1753125" cy="1057900"/>
          </a:xfrm>
          <a:prstGeom prst="rect">
            <a:avLst/>
          </a:prstGeom>
          <a:noFill/>
          <a:ln>
            <a:noFill/>
          </a:ln>
        </p:spPr>
      </p:pic>
      <p:sp>
        <p:nvSpPr>
          <p:cNvPr id="192" name="Google Shape;192;p9"/>
          <p:cNvSpPr/>
          <p:nvPr/>
        </p:nvSpPr>
        <p:spPr>
          <a:xfrm>
            <a:off x="3260938" y="2439475"/>
            <a:ext cx="570300" cy="615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3" name="Google Shape;193;p9"/>
          <p:cNvPicPr preferRelativeResize="0"/>
          <p:nvPr/>
        </p:nvPicPr>
        <p:blipFill rotWithShape="1">
          <a:blip r:embed="rId6">
            <a:alphaModFix/>
          </a:blip>
          <a:srcRect b="0" l="0" r="0" t="0"/>
          <a:stretch/>
        </p:blipFill>
        <p:spPr>
          <a:xfrm>
            <a:off x="4934413" y="1288595"/>
            <a:ext cx="1420276" cy="811580"/>
          </a:xfrm>
          <a:prstGeom prst="rect">
            <a:avLst/>
          </a:prstGeom>
          <a:noFill/>
          <a:ln>
            <a:noFill/>
          </a:ln>
        </p:spPr>
      </p:pic>
      <p:pic>
        <p:nvPicPr>
          <p:cNvPr id="194" name="Google Shape;194;p9"/>
          <p:cNvPicPr preferRelativeResize="0"/>
          <p:nvPr/>
        </p:nvPicPr>
        <p:blipFill rotWithShape="1">
          <a:blip r:embed="rId7">
            <a:alphaModFix/>
          </a:blip>
          <a:srcRect b="0" l="0" r="0" t="0"/>
          <a:stretch/>
        </p:blipFill>
        <p:spPr>
          <a:xfrm>
            <a:off x="4990400" y="2371050"/>
            <a:ext cx="1308312" cy="817688"/>
          </a:xfrm>
          <a:prstGeom prst="rect">
            <a:avLst/>
          </a:prstGeom>
          <a:noFill/>
          <a:ln>
            <a:noFill/>
          </a:ln>
        </p:spPr>
      </p:pic>
      <p:pic>
        <p:nvPicPr>
          <p:cNvPr id="195" name="Google Shape;195;p9"/>
          <p:cNvPicPr preferRelativeResize="0"/>
          <p:nvPr/>
        </p:nvPicPr>
        <p:blipFill rotWithShape="1">
          <a:blip r:embed="rId8">
            <a:alphaModFix/>
          </a:blip>
          <a:srcRect b="0" l="0" r="0" t="0"/>
          <a:stretch/>
        </p:blipFill>
        <p:spPr>
          <a:xfrm>
            <a:off x="4990400" y="3459625"/>
            <a:ext cx="1308300" cy="747600"/>
          </a:xfrm>
          <a:prstGeom prst="rect">
            <a:avLst/>
          </a:prstGeom>
          <a:noFill/>
          <a:ln>
            <a:noFill/>
          </a:ln>
        </p:spPr>
      </p:pic>
      <p:sp>
        <p:nvSpPr>
          <p:cNvPr id="196" name="Google Shape;196;p9"/>
          <p:cNvSpPr/>
          <p:nvPr/>
        </p:nvSpPr>
        <p:spPr>
          <a:xfrm>
            <a:off x="5522925" y="3211875"/>
            <a:ext cx="246900" cy="2478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9"/>
          <p:cNvSpPr txBox="1"/>
          <p:nvPr/>
        </p:nvSpPr>
        <p:spPr>
          <a:xfrm>
            <a:off x="4422650" y="2038575"/>
            <a:ext cx="24438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id="198" name="Google Shape;198;p9"/>
          <p:cNvPicPr preferRelativeResize="0"/>
          <p:nvPr/>
        </p:nvPicPr>
        <p:blipFill rotWithShape="1">
          <a:blip r:embed="rId9">
            <a:alphaModFix/>
          </a:blip>
          <a:srcRect b="0" l="0" r="0" t="0"/>
          <a:stretch/>
        </p:blipFill>
        <p:spPr>
          <a:xfrm>
            <a:off x="7086525" y="1320450"/>
            <a:ext cx="1745767" cy="994200"/>
          </a:xfrm>
          <a:prstGeom prst="rect">
            <a:avLst/>
          </a:prstGeom>
          <a:noFill/>
          <a:ln>
            <a:noFill/>
          </a:ln>
        </p:spPr>
      </p:pic>
      <p:pic>
        <p:nvPicPr>
          <p:cNvPr id="199" name="Google Shape;199;p9"/>
          <p:cNvPicPr preferRelativeResize="0"/>
          <p:nvPr/>
        </p:nvPicPr>
        <p:blipFill rotWithShape="1">
          <a:blip r:embed="rId10">
            <a:alphaModFix/>
          </a:blip>
          <a:srcRect b="0" l="0" r="0" t="0"/>
          <a:stretch/>
        </p:blipFill>
        <p:spPr>
          <a:xfrm>
            <a:off x="7177928" y="3456692"/>
            <a:ext cx="1753125" cy="753471"/>
          </a:xfrm>
          <a:prstGeom prst="rect">
            <a:avLst/>
          </a:prstGeom>
          <a:noFill/>
          <a:ln>
            <a:noFill/>
          </a:ln>
        </p:spPr>
      </p:pic>
      <p:sp>
        <p:nvSpPr>
          <p:cNvPr id="200" name="Google Shape;200;p9"/>
          <p:cNvSpPr/>
          <p:nvPr/>
        </p:nvSpPr>
        <p:spPr>
          <a:xfrm>
            <a:off x="7674250" y="2617375"/>
            <a:ext cx="570300" cy="615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